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8"/>
  </p:notesMasterIdLst>
  <p:sldIdLst>
    <p:sldId id="293" r:id="rId2"/>
    <p:sldId id="321" r:id="rId3"/>
    <p:sldId id="257" r:id="rId4"/>
    <p:sldId id="338" r:id="rId5"/>
    <p:sldId id="314" r:id="rId6"/>
    <p:sldId id="325" r:id="rId7"/>
    <p:sldId id="258" r:id="rId8"/>
    <p:sldId id="275" r:id="rId9"/>
    <p:sldId id="259" r:id="rId10"/>
    <p:sldId id="274" r:id="rId11"/>
    <p:sldId id="260" r:id="rId12"/>
    <p:sldId id="276" r:id="rId13"/>
    <p:sldId id="277" r:id="rId14"/>
    <p:sldId id="329" r:id="rId15"/>
    <p:sldId id="322" r:id="rId16"/>
    <p:sldId id="337" r:id="rId17"/>
    <p:sldId id="323" r:id="rId18"/>
    <p:sldId id="340" r:id="rId19"/>
    <p:sldId id="341" r:id="rId20"/>
    <p:sldId id="344" r:id="rId21"/>
    <p:sldId id="342" r:id="rId22"/>
    <p:sldId id="343" r:id="rId23"/>
    <p:sldId id="264" r:id="rId24"/>
    <p:sldId id="349" r:id="rId25"/>
    <p:sldId id="346" r:id="rId26"/>
    <p:sldId id="279" r:id="rId27"/>
    <p:sldId id="270" r:id="rId28"/>
    <p:sldId id="266" r:id="rId29"/>
    <p:sldId id="348" r:id="rId30"/>
    <p:sldId id="267" r:id="rId31"/>
    <p:sldId id="319" r:id="rId32"/>
    <p:sldId id="345" r:id="rId33"/>
    <p:sldId id="320" r:id="rId34"/>
    <p:sldId id="347" r:id="rId35"/>
    <p:sldId id="269" r:id="rId36"/>
    <p:sldId id="280" r:id="rId37"/>
    <p:sldId id="281" r:id="rId38"/>
    <p:sldId id="339" r:id="rId39"/>
    <p:sldId id="297" r:id="rId40"/>
    <p:sldId id="327" r:id="rId41"/>
    <p:sldId id="282" r:id="rId42"/>
    <p:sldId id="283" r:id="rId43"/>
    <p:sldId id="284" r:id="rId44"/>
    <p:sldId id="328" r:id="rId45"/>
    <p:sldId id="285" r:id="rId46"/>
    <p:sldId id="296" r:id="rId47"/>
    <p:sldId id="330" r:id="rId48"/>
    <p:sldId id="331" r:id="rId49"/>
    <p:sldId id="332" r:id="rId50"/>
    <p:sldId id="286" r:id="rId51"/>
    <p:sldId id="287" r:id="rId52"/>
    <p:sldId id="288" r:id="rId53"/>
    <p:sldId id="289" r:id="rId54"/>
    <p:sldId id="290" r:id="rId55"/>
    <p:sldId id="291" r:id="rId56"/>
    <p:sldId id="299" r:id="rId57"/>
    <p:sldId id="295" r:id="rId58"/>
    <p:sldId id="294" r:id="rId59"/>
    <p:sldId id="292" r:id="rId60"/>
    <p:sldId id="300" r:id="rId61"/>
    <p:sldId id="301" r:id="rId62"/>
    <p:sldId id="298" r:id="rId63"/>
    <p:sldId id="333" r:id="rId64"/>
    <p:sldId id="334" r:id="rId65"/>
    <p:sldId id="335" r:id="rId66"/>
    <p:sldId id="336"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760CD-7CDA-44F4-92D2-1BA9A34902B6}" type="datetimeFigureOut">
              <a:rPr lang="en-US" smtClean="0"/>
              <a:pPr/>
              <a:t>10/5/2020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6D058-ADEB-47F3-8DAE-1A2BCA7A43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6D058-ADEB-47F3-8DAE-1A2BCA7A436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FAE3B-8180-4EFF-B529-4E733602DAE6}" type="slidenum">
              <a:rPr lang="en-US">
                <a:latin typeface="Arial" pitchFamily="34" charset="0"/>
              </a:rPr>
              <a:pPr/>
              <a:t>29</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normAutofit/>
          </a:bodyPr>
          <a:lstStyle/>
          <a:p>
            <a:pPr lvl="0"/>
            <a:r>
              <a:rPr lang="en-US" noProof="0" smtClean="0"/>
              <a:t>Click icon to add SmartArt graphic</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0C5AF5-38E4-4518-BBB2-9AFDA3B4D0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r>
              <a:rPr lang="en-US" noProof="0" smtClean="0"/>
              <a:t>Click icon to add table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7E80808-6161-4649-A5EA-84E3B0039C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10/5/2020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10/5/2020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gif"/></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st-2282-Human-Microbiome-Project-Decod-YCSc.jpeg"/>
          <p:cNvPicPr>
            <a:picLocks noGrp="1" noChangeAspect="1"/>
          </p:cNvPicPr>
          <p:nvPr>
            <p:ph idx="1"/>
          </p:nvPr>
        </p:nvPicPr>
        <p:blipFill>
          <a:blip r:embed="rId2" cstate="print"/>
          <a:stretch>
            <a:fillRect/>
          </a:stretch>
        </p:blipFill>
        <p:spPr>
          <a:xfrm>
            <a:off x="0" y="0"/>
            <a:ext cx="9144000" cy="7000900"/>
          </a:xfrm>
        </p:spPr>
      </p:pic>
      <p:sp>
        <p:nvSpPr>
          <p:cNvPr id="7" name="Rectangle 6"/>
          <p:cNvSpPr/>
          <p:nvPr/>
        </p:nvSpPr>
        <p:spPr>
          <a:xfrm>
            <a:off x="571472" y="2285992"/>
            <a:ext cx="8213339" cy="1754326"/>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10</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Microbes in Human Welfare</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786314" cy="3643314"/>
          </a:xfrm>
        </p:spPr>
        <p:txBody>
          <a:bodyPr>
            <a:normAutofit fontScale="92500" lnSpcReduction="10000"/>
          </a:bodyPr>
          <a:lstStyle/>
          <a:p>
            <a:pPr algn="just"/>
            <a:r>
              <a:rPr lang="en-US" dirty="0" smtClean="0">
                <a:solidFill>
                  <a:srgbClr val="FF0000"/>
                </a:solidFill>
              </a:rPr>
              <a:t>Dough and bread:</a:t>
            </a:r>
          </a:p>
          <a:p>
            <a:pPr algn="just"/>
            <a:r>
              <a:rPr lang="en-US" dirty="0" smtClean="0">
                <a:solidFill>
                  <a:srgbClr val="FF0000"/>
                </a:solidFill>
              </a:rPr>
              <a:t>Dough is made by fermentation of bacteria.</a:t>
            </a:r>
          </a:p>
          <a:p>
            <a:pPr algn="just"/>
            <a:r>
              <a:rPr lang="en-US" dirty="0" smtClean="0">
                <a:solidFill>
                  <a:srgbClr val="FF0000"/>
                </a:solidFill>
              </a:rPr>
              <a:t>The bread is made fermented by baker yeast </a:t>
            </a:r>
            <a:r>
              <a:rPr lang="en-IN" i="1" dirty="0" err="1" smtClean="0">
                <a:solidFill>
                  <a:srgbClr val="FF0000"/>
                </a:solidFill>
              </a:rPr>
              <a:t>Saccharomyces</a:t>
            </a:r>
            <a:r>
              <a:rPr lang="en-IN" i="1" dirty="0" smtClean="0">
                <a:solidFill>
                  <a:srgbClr val="FF0000"/>
                </a:solidFill>
              </a:rPr>
              <a:t> </a:t>
            </a:r>
            <a:r>
              <a:rPr lang="en-IN" i="1" dirty="0" err="1" smtClean="0">
                <a:solidFill>
                  <a:srgbClr val="FF0000"/>
                </a:solidFill>
              </a:rPr>
              <a:t>cervisiae</a:t>
            </a:r>
            <a:r>
              <a:rPr lang="en-IN" dirty="0" smtClean="0">
                <a:solidFill>
                  <a:srgbClr val="FF0000"/>
                </a:solidFill>
              </a:rPr>
              <a:t>. </a:t>
            </a:r>
          </a:p>
          <a:p>
            <a:pPr algn="just"/>
            <a:r>
              <a:rPr lang="en-IN" dirty="0" smtClean="0">
                <a:solidFill>
                  <a:srgbClr val="FF0000"/>
                </a:solidFill>
              </a:rPr>
              <a:t>It is also used in making </a:t>
            </a:r>
            <a:r>
              <a:rPr lang="en-IN" dirty="0" err="1" smtClean="0">
                <a:solidFill>
                  <a:srgbClr val="FF0000"/>
                </a:solidFill>
              </a:rPr>
              <a:t>Idli</a:t>
            </a:r>
            <a:r>
              <a:rPr lang="en-IN" dirty="0" smtClean="0">
                <a:solidFill>
                  <a:srgbClr val="FF0000"/>
                </a:solidFill>
              </a:rPr>
              <a:t>, </a:t>
            </a:r>
            <a:r>
              <a:rPr lang="en-IN" dirty="0" err="1" smtClean="0">
                <a:solidFill>
                  <a:srgbClr val="FF0000"/>
                </a:solidFill>
              </a:rPr>
              <a:t>dosa</a:t>
            </a:r>
            <a:r>
              <a:rPr lang="en-IN" dirty="0" smtClean="0">
                <a:solidFill>
                  <a:srgbClr val="FF0000"/>
                </a:solidFill>
              </a:rPr>
              <a:t> etc</a:t>
            </a:r>
            <a:endParaRPr lang="en-IN" dirty="0">
              <a:solidFill>
                <a:srgbClr val="FF0000"/>
              </a:solidFill>
            </a:endParaRPr>
          </a:p>
        </p:txBody>
      </p:sp>
      <p:pic>
        <p:nvPicPr>
          <p:cNvPr id="4" name="Picture 3" descr="PizzaDough.jpg"/>
          <p:cNvPicPr>
            <a:picLocks noChangeAspect="1"/>
          </p:cNvPicPr>
          <p:nvPr/>
        </p:nvPicPr>
        <p:blipFill>
          <a:blip r:embed="rId2" cstate="print"/>
          <a:stretch>
            <a:fillRect/>
          </a:stretch>
        </p:blipFill>
        <p:spPr>
          <a:xfrm>
            <a:off x="4857752" y="0"/>
            <a:ext cx="4286248" cy="2853034"/>
          </a:xfrm>
          <a:prstGeom prst="rect">
            <a:avLst/>
          </a:prstGeom>
        </p:spPr>
      </p:pic>
      <p:pic>
        <p:nvPicPr>
          <p:cNvPr id="5" name="Picture 4" descr="white-bread-9aca49dd298d29eba19afe086778b821bc7f90fd-s6-c30.jpg"/>
          <p:cNvPicPr>
            <a:picLocks noChangeAspect="1"/>
          </p:cNvPicPr>
          <p:nvPr/>
        </p:nvPicPr>
        <p:blipFill>
          <a:blip r:embed="rId3" cstate="print"/>
          <a:stretch>
            <a:fillRect/>
          </a:stretch>
        </p:blipFill>
        <p:spPr>
          <a:xfrm>
            <a:off x="4786314" y="2928933"/>
            <a:ext cx="4357686" cy="3268265"/>
          </a:xfrm>
          <a:prstGeom prst="rect">
            <a:avLst/>
          </a:prstGeom>
        </p:spPr>
      </p:pic>
      <p:pic>
        <p:nvPicPr>
          <p:cNvPr id="6" name="Picture 5" descr="1399437950-34.jpg"/>
          <p:cNvPicPr>
            <a:picLocks noChangeAspect="1"/>
          </p:cNvPicPr>
          <p:nvPr/>
        </p:nvPicPr>
        <p:blipFill>
          <a:blip r:embed="rId4" cstate="print"/>
          <a:stretch>
            <a:fillRect/>
          </a:stretch>
        </p:blipFill>
        <p:spPr>
          <a:xfrm>
            <a:off x="0" y="3659928"/>
            <a:ext cx="4286248" cy="3198072"/>
          </a:xfrm>
          <a:prstGeom prst="rect">
            <a:avLst/>
          </a:prstGeom>
        </p:spPr>
      </p:pic>
      <p:pic>
        <p:nvPicPr>
          <p:cNvPr id="7" name="Picture 6" descr="Masala-Dosa.jpg"/>
          <p:cNvPicPr>
            <a:picLocks noChangeAspect="1"/>
          </p:cNvPicPr>
          <p:nvPr/>
        </p:nvPicPr>
        <p:blipFill>
          <a:blip r:embed="rId5" cstate="print"/>
          <a:stretch>
            <a:fillRect/>
          </a:stretch>
        </p:blipFill>
        <p:spPr>
          <a:xfrm>
            <a:off x="4286248" y="3214686"/>
            <a:ext cx="4929190" cy="3643314"/>
          </a:xfrm>
          <a:prstGeom prst="rect">
            <a:avLst/>
          </a:prstGeom>
        </p:spPr>
      </p:pic>
      <p:pic>
        <p:nvPicPr>
          <p:cNvPr id="8" name="Picture 7" descr="pizza2.jpg"/>
          <p:cNvPicPr>
            <a:picLocks noChangeAspect="1"/>
          </p:cNvPicPr>
          <p:nvPr/>
        </p:nvPicPr>
        <p:blipFill>
          <a:blip r:embed="rId6" cstate="print"/>
          <a:stretch>
            <a:fillRect/>
          </a:stretch>
        </p:blipFill>
        <p:spPr>
          <a:xfrm>
            <a:off x="4873899" y="0"/>
            <a:ext cx="4270101" cy="2857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TODDY</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‘Toddy’, a traditional drink of some parts of southern India is made by fermenting sap from palms by natural yeasts. </a:t>
            </a:r>
          </a:p>
          <a:p>
            <a:pPr algn="just"/>
            <a:r>
              <a:rPr lang="en-US" dirty="0" smtClean="0"/>
              <a:t>Microbes are also used to ferment fish, soya bean and bamboo shoots to make foods.</a:t>
            </a:r>
          </a:p>
          <a:p>
            <a:pPr algn="just"/>
            <a:r>
              <a:rPr lang="en-US" dirty="0" smtClean="0"/>
              <a:t> Cheese, is one of the oldest food items in which microbes were used. Different varieties of cheese are known by their characteristic texture, flavor and taste, the specificity coming from the microbes used. </a:t>
            </a:r>
          </a:p>
          <a:p>
            <a:pPr algn="just"/>
            <a:r>
              <a:rPr lang="en-US" dirty="0" smtClean="0"/>
              <a:t>For example, the large holes in ‘Swiss cheese’ are due to production of a large amount of CO2 by a bacterium named </a:t>
            </a:r>
            <a:r>
              <a:rPr lang="en-US" i="1" dirty="0" err="1" smtClean="0"/>
              <a:t>Propionibacterium</a:t>
            </a:r>
            <a:r>
              <a:rPr lang="en-US" i="1" dirty="0" smtClean="0"/>
              <a:t> </a:t>
            </a:r>
            <a:r>
              <a:rPr lang="en-US" i="1" dirty="0" err="1" smtClean="0"/>
              <a:t>sharmanii</a:t>
            </a:r>
            <a:r>
              <a:rPr lang="en-US" i="1" dirty="0" smtClean="0"/>
              <a:t>. </a:t>
            </a:r>
          </a:p>
          <a:p>
            <a:pPr algn="just"/>
            <a:r>
              <a:rPr lang="en-US" i="1" dirty="0" smtClean="0"/>
              <a:t>The ‘Roquefort cheese’ are ripened by </a:t>
            </a:r>
            <a:r>
              <a:rPr lang="en-US" dirty="0" smtClean="0"/>
              <a:t>growing a specific fungi on them, which gives them a particular flavor.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itha-udal-stil-5.jpg"/>
          <p:cNvPicPr>
            <a:picLocks noChangeAspect="1"/>
          </p:cNvPicPr>
          <p:nvPr/>
        </p:nvPicPr>
        <p:blipFill>
          <a:blip r:embed="rId2" cstate="print"/>
          <a:stretch>
            <a:fillRect/>
          </a:stretch>
        </p:blipFill>
        <p:spPr>
          <a:xfrm>
            <a:off x="228600" y="152399"/>
            <a:ext cx="8763000" cy="6629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4495800" cy="5486400"/>
          </a:xfrm>
        </p:spPr>
        <p:txBody>
          <a:bodyPr>
            <a:normAutofit lnSpcReduction="10000"/>
          </a:bodyPr>
          <a:lstStyle/>
          <a:p>
            <a:pPr algn="just"/>
            <a:r>
              <a:rPr lang="en-IN" b="1" dirty="0" smtClean="0"/>
              <a:t>Cheese : </a:t>
            </a:r>
          </a:p>
          <a:p>
            <a:pPr algn="just"/>
            <a:r>
              <a:rPr lang="en-US" dirty="0" smtClean="0"/>
              <a:t>Cheese is made by partial degradation of milk using microbes.</a:t>
            </a:r>
            <a:endParaRPr lang="en-IN" dirty="0" smtClean="0"/>
          </a:p>
          <a:p>
            <a:pPr algn="just"/>
            <a:r>
              <a:rPr lang="en-IN" dirty="0" smtClean="0"/>
              <a:t>Large </a:t>
            </a:r>
            <a:r>
              <a:rPr lang="en-IN" dirty="0"/>
              <a:t>holes in ‘Swiss cheese’ are due to production of large amount of CO2 by </a:t>
            </a:r>
            <a:r>
              <a:rPr lang="en-IN" dirty="0" smtClean="0"/>
              <a:t>a bacteria </a:t>
            </a:r>
            <a:r>
              <a:rPr lang="en-IN" i="1" dirty="0" err="1" smtClean="0"/>
              <a:t>Propionibacterium</a:t>
            </a:r>
            <a:r>
              <a:rPr lang="en-IN" i="1" dirty="0" smtClean="0"/>
              <a:t> </a:t>
            </a:r>
            <a:r>
              <a:rPr lang="en-IN" i="1" dirty="0" err="1"/>
              <a:t>sharmanii</a:t>
            </a:r>
            <a:r>
              <a:rPr lang="en-IN" b="1" i="1" dirty="0"/>
              <a:t>.</a:t>
            </a:r>
            <a:endParaRPr lang="en-IN" dirty="0"/>
          </a:p>
        </p:txBody>
      </p:sp>
      <p:pic>
        <p:nvPicPr>
          <p:cNvPr id="4" name="Picture 3" descr="cheese-pizza.jpg"/>
          <p:cNvPicPr>
            <a:picLocks noChangeAspect="1"/>
          </p:cNvPicPr>
          <p:nvPr/>
        </p:nvPicPr>
        <p:blipFill>
          <a:blip r:embed="rId2" cstate="print"/>
          <a:stretch>
            <a:fillRect/>
          </a:stretch>
        </p:blipFill>
        <p:spPr>
          <a:xfrm>
            <a:off x="4953000" y="129810"/>
            <a:ext cx="3886200" cy="3908790"/>
          </a:xfrm>
          <a:prstGeom prst="rect">
            <a:avLst/>
          </a:prstGeom>
        </p:spPr>
      </p:pic>
      <p:pic>
        <p:nvPicPr>
          <p:cNvPr id="5" name="Picture 4" descr="index.jpg"/>
          <p:cNvPicPr>
            <a:picLocks noChangeAspect="1"/>
          </p:cNvPicPr>
          <p:nvPr/>
        </p:nvPicPr>
        <p:blipFill>
          <a:blip r:embed="rId3" cstate="print"/>
          <a:stretch>
            <a:fillRect/>
          </a:stretch>
        </p:blipFill>
        <p:spPr>
          <a:xfrm>
            <a:off x="4876800" y="3781428"/>
            <a:ext cx="4114800" cy="3000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AIIMS AIPMT PMT Practice Questions - Microbes in Human Welfare - HourlyBook"/>
          <p:cNvPicPr>
            <a:picLocks noChangeAspect="1" noChangeArrowheads="1"/>
          </p:cNvPicPr>
          <p:nvPr/>
        </p:nvPicPr>
        <p:blipFill>
          <a:blip r:embed="rId2"/>
          <a:srcRect/>
          <a:stretch>
            <a:fillRect/>
          </a:stretch>
        </p:blipFill>
        <p:spPr bwMode="auto">
          <a:xfrm>
            <a:off x="765175" y="258762"/>
            <a:ext cx="7769225" cy="58372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dirty="0" smtClean="0">
                <a:latin typeface="Garamond" pitchFamily="18" charset="0"/>
              </a:rPr>
              <a:t>MICROBES IN INDUSTRIAL PRODUCTS</a:t>
            </a:r>
          </a:p>
        </p:txBody>
      </p:sp>
      <p:sp>
        <p:nvSpPr>
          <p:cNvPr id="23555" name="Rectangle 3"/>
          <p:cNvSpPr>
            <a:spLocks noGrp="1" noChangeArrowheads="1"/>
          </p:cNvSpPr>
          <p:nvPr>
            <p:ph idx="1"/>
          </p:nvPr>
        </p:nvSpPr>
        <p:spPr>
          <a:xfrm>
            <a:off x="612775" y="1600200"/>
            <a:ext cx="8153400" cy="4495800"/>
          </a:xfrm>
        </p:spPr>
        <p:txBody>
          <a:bodyPr/>
          <a:lstStyle/>
          <a:p>
            <a:r>
              <a:rPr lang="en-US" smtClean="0">
                <a:latin typeface="Garamond" pitchFamily="18" charset="0"/>
              </a:rPr>
              <a:t>Fermented beverages</a:t>
            </a:r>
          </a:p>
          <a:p>
            <a:r>
              <a:rPr lang="en-US" smtClean="0">
                <a:latin typeface="Garamond" pitchFamily="18" charset="0"/>
              </a:rPr>
              <a:t>Antibiotics</a:t>
            </a:r>
          </a:p>
          <a:p>
            <a:r>
              <a:rPr lang="en-US" smtClean="0">
                <a:latin typeface="Garamond" pitchFamily="18" charset="0"/>
              </a:rPr>
              <a:t>Chemicals</a:t>
            </a:r>
          </a:p>
          <a:p>
            <a:r>
              <a:rPr lang="en-US" smtClean="0">
                <a:latin typeface="Garamond" pitchFamily="18" charset="0"/>
              </a:rPr>
              <a:t>Enzymes</a:t>
            </a:r>
          </a:p>
          <a:p>
            <a:r>
              <a:rPr lang="en-US" smtClean="0">
                <a:latin typeface="Garamond" pitchFamily="18" charset="0"/>
              </a:rPr>
              <a:t> Bioactive molecules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What is Fermentor? Definition, Fistory, Design and Types - Biology Reader"/>
          <p:cNvPicPr>
            <a:picLocks noChangeAspect="1" noChangeArrowheads="1"/>
          </p:cNvPicPr>
          <p:nvPr/>
        </p:nvPicPr>
        <p:blipFill>
          <a:blip r:embed="rId2"/>
          <a:srcRect/>
          <a:stretch>
            <a:fillRect/>
          </a:stretch>
        </p:blipFill>
        <p:spPr bwMode="auto">
          <a:xfrm>
            <a:off x="228600" y="533400"/>
            <a:ext cx="8686800" cy="547308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r>
              <a:rPr lang="en-US" sz="4000" dirty="0" smtClean="0">
                <a:latin typeface="Garamond" pitchFamily="18" charset="0"/>
              </a:rPr>
              <a:t>FERMENTED BEVERAGES</a:t>
            </a:r>
            <a:br>
              <a:rPr lang="en-US" sz="4000" dirty="0" smtClean="0">
                <a:latin typeface="Garamond" pitchFamily="18" charset="0"/>
              </a:rPr>
            </a:br>
            <a:r>
              <a:rPr lang="en-US" sz="4000" dirty="0" smtClean="0">
                <a:latin typeface="Garamond" pitchFamily="18" charset="0"/>
              </a:rPr>
              <a:t>(YEAST)</a:t>
            </a:r>
          </a:p>
        </p:txBody>
      </p:sp>
      <p:sp>
        <p:nvSpPr>
          <p:cNvPr id="24579" name="Rectangle 3"/>
          <p:cNvSpPr>
            <a:spLocks noGrp="1" noChangeArrowheads="1"/>
          </p:cNvSpPr>
          <p:nvPr>
            <p:ph idx="1"/>
          </p:nvPr>
        </p:nvSpPr>
        <p:spPr>
          <a:xfrm>
            <a:off x="612775" y="1600200"/>
            <a:ext cx="8153400" cy="4495800"/>
          </a:xfrm>
        </p:spPr>
        <p:txBody>
          <a:bodyPr/>
          <a:lstStyle/>
          <a:p>
            <a:r>
              <a:rPr lang="en-US" dirty="0" smtClean="0">
                <a:latin typeface="Garamond" pitchFamily="18" charset="0"/>
              </a:rPr>
              <a:t>Fermentation of fruit juices and malted cereals into ethanol.</a:t>
            </a:r>
          </a:p>
          <a:p>
            <a:r>
              <a:rPr lang="en-US" dirty="0" smtClean="0">
                <a:latin typeface="Garamond" pitchFamily="18" charset="0"/>
              </a:rPr>
              <a:t>Alcoholic drinks- </a:t>
            </a:r>
          </a:p>
          <a:p>
            <a:pPr>
              <a:buFontTx/>
              <a:buNone/>
            </a:pPr>
            <a:r>
              <a:rPr lang="en-US" dirty="0" smtClean="0">
                <a:latin typeface="Garamond" pitchFamily="18" charset="0"/>
              </a:rPr>
              <a:t>  (a) with distillation-whisky, rum, brandy</a:t>
            </a:r>
          </a:p>
          <a:p>
            <a:pPr>
              <a:buFontTx/>
              <a:buNone/>
            </a:pPr>
            <a:r>
              <a:rPr lang="en-US" dirty="0" smtClean="0">
                <a:latin typeface="Garamond" pitchFamily="18" charset="0"/>
              </a:rPr>
              <a:t>  (b) without distillation- wine, beer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MICROBES IN INDUSTRIAL PRODUCTS</a:t>
            </a:r>
            <a:endParaRPr lang="en-US" dirty="0"/>
          </a:p>
        </p:txBody>
      </p:sp>
      <p:sp>
        <p:nvSpPr>
          <p:cNvPr id="3" name="Content Placeholder 2"/>
          <p:cNvSpPr>
            <a:spLocks noGrp="1"/>
          </p:cNvSpPr>
          <p:nvPr>
            <p:ph idx="1"/>
          </p:nvPr>
        </p:nvSpPr>
        <p:spPr/>
        <p:txBody>
          <a:bodyPr/>
          <a:lstStyle/>
          <a:p>
            <a:pPr algn="just"/>
            <a:r>
              <a:rPr lang="en-US" dirty="0" smtClean="0"/>
              <a:t>Beverages and antibiotics are some examples.</a:t>
            </a:r>
          </a:p>
          <a:p>
            <a:pPr algn="just"/>
            <a:r>
              <a:rPr lang="en-US" dirty="0" smtClean="0"/>
              <a:t>Production on an industrial scale, requires growing microbes in very large vessels called </a:t>
            </a:r>
            <a:r>
              <a:rPr lang="en-US" b="1" dirty="0" err="1" smtClean="0"/>
              <a:t>fermentors</a:t>
            </a:r>
            <a:r>
              <a:rPr lang="en-US" b="1" dirty="0" smtClean="0"/>
              <a:t> (Figure 10.4).</a:t>
            </a:r>
          </a:p>
          <a:p>
            <a:pPr algn="just"/>
            <a:endParaRPr lang="en-US" b="1" dirty="0" smtClean="0"/>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Fermented Beverages</a:t>
            </a:r>
            <a:br>
              <a:rPr lang="en-US" b="1"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smtClean="0"/>
              <a:t>Microbes especially yeasts have been used from time immemorial for the production of beverages like wine, beer, whisky, brandy or rum.</a:t>
            </a:r>
          </a:p>
          <a:p>
            <a:pPr algn="just"/>
            <a:r>
              <a:rPr lang="en-US" dirty="0" smtClean="0"/>
              <a:t> For this purpose the same yeast </a:t>
            </a:r>
            <a:r>
              <a:rPr lang="en-US" i="1" dirty="0" err="1" smtClean="0"/>
              <a:t>Saccharomyces</a:t>
            </a:r>
            <a:endParaRPr lang="en-US" i="1" dirty="0" smtClean="0"/>
          </a:p>
          <a:p>
            <a:pPr algn="just">
              <a:buNone/>
            </a:pPr>
            <a:r>
              <a:rPr lang="en-US" i="1" dirty="0" smtClean="0"/>
              <a:t>     </a:t>
            </a:r>
            <a:r>
              <a:rPr lang="en-US" i="1" dirty="0" err="1" smtClean="0"/>
              <a:t>cerevisiae</a:t>
            </a:r>
            <a:r>
              <a:rPr lang="en-US" i="1" dirty="0" smtClean="0"/>
              <a:t> used for bread-making and</a:t>
            </a:r>
          </a:p>
          <a:p>
            <a:pPr algn="just">
              <a:buNone/>
            </a:pPr>
            <a:r>
              <a:rPr lang="en-US" dirty="0" smtClean="0"/>
              <a:t>     commonly called brewer’s yeast, is used for</a:t>
            </a:r>
          </a:p>
          <a:p>
            <a:pPr algn="just">
              <a:buNone/>
            </a:pPr>
            <a:r>
              <a:rPr lang="en-US" dirty="0" smtClean="0"/>
              <a:t>      fermenting malted cereals and fruit juices, to</a:t>
            </a:r>
          </a:p>
          <a:p>
            <a:pPr algn="just">
              <a:buNone/>
            </a:pPr>
            <a:r>
              <a:rPr lang="en-US" dirty="0" smtClean="0"/>
              <a:t>       produce ethanol.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4"/>
          <p:cNvSpPr>
            <a:spLocks noGrp="1" noChangeArrowheads="1"/>
          </p:cNvSpPr>
          <p:nvPr>
            <p:ph type="title"/>
          </p:nvPr>
        </p:nvSpPr>
        <p:spPr/>
        <p:txBody>
          <a:bodyPr>
            <a:normAutofit fontScale="90000"/>
          </a:bodyPr>
          <a:lstStyle/>
          <a:p>
            <a:pPr fontAlgn="auto">
              <a:spcAft>
                <a:spcPts val="0"/>
              </a:spcAft>
              <a:defRPr/>
            </a:pPr>
            <a:r>
              <a:rPr lang="en-US" dirty="0" smtClean="0">
                <a:latin typeface="Garamond" pitchFamily="18" charset="0"/>
              </a:rPr>
              <a:t>USEFUL ASPECTS OF MICROBES</a:t>
            </a:r>
          </a:p>
        </p:txBody>
      </p:sp>
      <p:graphicFrame>
        <p:nvGraphicFramePr>
          <p:cNvPr id="1026" name="Diagram 21"/>
          <p:cNvGraphicFramePr>
            <a:graphicFrameLocks/>
          </p:cNvGraphicFramePr>
          <p:nvPr>
            <p:ph type="dgm" idx="1"/>
          </p:nvPr>
        </p:nvGraphicFramePr>
        <p:xfrm>
          <a:off x="457200" y="1614488"/>
          <a:ext cx="8229600" cy="4495800"/>
        </p:xfrm>
        <a:graphic>
          <a:graphicData uri="http://schemas.openxmlformats.org/drawingml/2006/compatibility">
            <com:legacyDrawing xmlns:com="http://schemas.openxmlformats.org/drawingml/2006/compatibility" spid="_x0000_s2050"/>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BEVERAGES</a:t>
            </a:r>
            <a:endParaRPr lang="en-US" dirty="0"/>
          </a:p>
        </p:txBody>
      </p:sp>
      <p:sp>
        <p:nvSpPr>
          <p:cNvPr id="3" name="Content Placeholder 2"/>
          <p:cNvSpPr>
            <a:spLocks noGrp="1"/>
          </p:cNvSpPr>
          <p:nvPr>
            <p:ph idx="1"/>
          </p:nvPr>
        </p:nvSpPr>
        <p:spPr/>
        <p:txBody>
          <a:bodyPr/>
          <a:lstStyle/>
          <a:p>
            <a:pPr algn="just"/>
            <a:r>
              <a:rPr lang="en-US" dirty="0" smtClean="0"/>
              <a:t>Wine and beer are produced without distillation. </a:t>
            </a:r>
          </a:p>
          <a:p>
            <a:pPr algn="just"/>
            <a:r>
              <a:rPr lang="en-US" dirty="0" smtClean="0"/>
              <a:t>Whereas whisky, brandy and rum are produced by distillation of the fermented broth. </a:t>
            </a:r>
          </a:p>
          <a:p>
            <a:pPr algn="just"/>
            <a:r>
              <a:rPr lang="en-US" dirty="0" smtClean="0"/>
              <a:t>The photograph of a fermentation plant is shown in Figure 10.5.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0999"/>
            <a:ext cx="5105400" cy="3200401"/>
          </a:xfrm>
        </p:spPr>
        <p:txBody>
          <a:bodyPr>
            <a:normAutofit fontScale="77500" lnSpcReduction="20000"/>
          </a:bodyPr>
          <a:lstStyle/>
          <a:p>
            <a:pPr algn="just"/>
            <a:r>
              <a:rPr lang="en-US" b="1" dirty="0" smtClean="0"/>
              <a:t>Microbes in industrial products:</a:t>
            </a:r>
          </a:p>
          <a:p>
            <a:pPr algn="just"/>
            <a:r>
              <a:rPr lang="en-US" b="1" dirty="0" smtClean="0"/>
              <a:t>Fermented beverages:</a:t>
            </a:r>
          </a:p>
          <a:p>
            <a:pPr algn="just"/>
            <a:r>
              <a:rPr lang="en-US" dirty="0" smtClean="0"/>
              <a:t>Alcoholic beverages are formed by fermenting malt and fruit juice by brewer’s yeast </a:t>
            </a:r>
            <a:r>
              <a:rPr lang="en-IN" i="1" dirty="0" err="1" smtClean="0"/>
              <a:t>Saccharomyces</a:t>
            </a:r>
            <a:r>
              <a:rPr lang="en-IN" i="1" dirty="0" smtClean="0"/>
              <a:t> </a:t>
            </a:r>
            <a:r>
              <a:rPr lang="en-IN" i="1" dirty="0" err="1" smtClean="0"/>
              <a:t>cervisiae</a:t>
            </a:r>
            <a:r>
              <a:rPr lang="en-IN" i="1" dirty="0" smtClean="0"/>
              <a:t>.</a:t>
            </a:r>
          </a:p>
          <a:p>
            <a:pPr algn="just"/>
            <a:r>
              <a:rPr lang="en-US" i="1" dirty="0" smtClean="0"/>
              <a:t>Wine and beer are produced with out </a:t>
            </a:r>
            <a:r>
              <a:rPr lang="en-US" i="1" dirty="0" err="1" smtClean="0"/>
              <a:t>distilation</a:t>
            </a:r>
            <a:r>
              <a:rPr lang="en-US" i="1" dirty="0" smtClean="0"/>
              <a:t>. </a:t>
            </a:r>
          </a:p>
          <a:p>
            <a:pPr algn="just"/>
            <a:r>
              <a:rPr lang="en-US" i="1" dirty="0" err="1" smtClean="0"/>
              <a:t>Wisky</a:t>
            </a:r>
            <a:r>
              <a:rPr lang="en-US" i="1" dirty="0" smtClean="0"/>
              <a:t>, brandy and rum are formed by </a:t>
            </a:r>
            <a:r>
              <a:rPr lang="en-US" i="1" dirty="0" err="1" smtClean="0"/>
              <a:t>distilation</a:t>
            </a:r>
            <a:r>
              <a:rPr lang="en-US" i="1" dirty="0" smtClean="0"/>
              <a:t>.</a:t>
            </a:r>
            <a:endParaRPr lang="en-IN" dirty="0"/>
          </a:p>
        </p:txBody>
      </p:sp>
      <p:pic>
        <p:nvPicPr>
          <p:cNvPr id="4" name="Picture 3" descr="KINGFISHER_STRONG_PREMIUM_BEER.jpg"/>
          <p:cNvPicPr>
            <a:picLocks noChangeAspect="1"/>
          </p:cNvPicPr>
          <p:nvPr/>
        </p:nvPicPr>
        <p:blipFill>
          <a:blip r:embed="rId2" cstate="print"/>
          <a:stretch>
            <a:fillRect/>
          </a:stretch>
        </p:blipFill>
        <p:spPr>
          <a:xfrm>
            <a:off x="5486400" y="223838"/>
            <a:ext cx="3303408" cy="3357562"/>
          </a:xfrm>
          <a:prstGeom prst="rect">
            <a:avLst/>
          </a:prstGeom>
        </p:spPr>
      </p:pic>
      <p:pic>
        <p:nvPicPr>
          <p:cNvPr id="5" name="Picture 4" descr="Types-of-Red-Wine.jpg"/>
          <p:cNvPicPr>
            <a:picLocks noChangeAspect="1"/>
          </p:cNvPicPr>
          <p:nvPr/>
        </p:nvPicPr>
        <p:blipFill>
          <a:blip r:embed="rId3" cstate="print"/>
          <a:stretch>
            <a:fillRect/>
          </a:stretch>
        </p:blipFill>
        <p:spPr>
          <a:xfrm>
            <a:off x="5829300" y="3429000"/>
            <a:ext cx="3314700" cy="3429000"/>
          </a:xfrm>
          <a:prstGeom prst="rect">
            <a:avLst/>
          </a:prstGeom>
        </p:spPr>
      </p:pic>
      <p:pic>
        <p:nvPicPr>
          <p:cNvPr id="6" name="Picture 5" descr="blenders_Pride_lrg.jpg"/>
          <p:cNvPicPr>
            <a:picLocks noChangeAspect="1"/>
          </p:cNvPicPr>
          <p:nvPr/>
        </p:nvPicPr>
        <p:blipFill>
          <a:blip r:embed="rId4" cstate="print"/>
          <a:stretch>
            <a:fillRect/>
          </a:stretch>
        </p:blipFill>
        <p:spPr>
          <a:xfrm>
            <a:off x="85740" y="3962400"/>
            <a:ext cx="2428860" cy="2718974"/>
          </a:xfrm>
          <a:prstGeom prst="rect">
            <a:avLst/>
          </a:prstGeom>
        </p:spPr>
      </p:pic>
      <p:pic>
        <p:nvPicPr>
          <p:cNvPr id="7" name="Picture 6" descr="Morpheus-large.jpg"/>
          <p:cNvPicPr>
            <a:picLocks noChangeAspect="1"/>
          </p:cNvPicPr>
          <p:nvPr/>
        </p:nvPicPr>
        <p:blipFill>
          <a:blip r:embed="rId5" cstate="print"/>
          <a:stretch>
            <a:fillRect/>
          </a:stretch>
        </p:blipFill>
        <p:spPr>
          <a:xfrm>
            <a:off x="2519338" y="3962400"/>
            <a:ext cx="3500462" cy="271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91270"/>
            <a:ext cx="8686800" cy="923330"/>
          </a:xfrm>
          <a:prstGeom prst="rect">
            <a:avLst/>
          </a:prstGeom>
        </p:spPr>
        <p:txBody>
          <a:bodyPr wrap="square">
            <a:spAutoFit/>
          </a:bodyPr>
          <a:lstStyle/>
          <a:p>
            <a:pPr algn="just"/>
            <a:r>
              <a:rPr lang="en-US" b="1" dirty="0" err="1" smtClean="0">
                <a:solidFill>
                  <a:srgbClr val="00B050"/>
                </a:solidFill>
              </a:rPr>
              <a:t>Wort</a:t>
            </a:r>
            <a:r>
              <a:rPr lang="en-US" dirty="0" smtClean="0">
                <a:solidFill>
                  <a:srgbClr val="00B050"/>
                </a:solidFill>
              </a:rPr>
              <a:t> </a:t>
            </a:r>
            <a:r>
              <a:rPr lang="en-US" dirty="0" smtClean="0">
                <a:solidFill>
                  <a:srgbClr val="00B050"/>
                </a:solidFill>
              </a:rPr>
              <a:t> </a:t>
            </a:r>
            <a:r>
              <a:rPr lang="en-US" dirty="0" smtClean="0">
                <a:solidFill>
                  <a:srgbClr val="00B050"/>
                </a:solidFill>
              </a:rPr>
              <a:t>is the liquid extracted from the mashing process during the brewing of beer or whisky. </a:t>
            </a:r>
            <a:r>
              <a:rPr lang="en-US" b="1" dirty="0" err="1" smtClean="0">
                <a:solidFill>
                  <a:srgbClr val="00B050"/>
                </a:solidFill>
              </a:rPr>
              <a:t>Wort</a:t>
            </a:r>
            <a:r>
              <a:rPr lang="en-US" dirty="0" smtClean="0">
                <a:solidFill>
                  <a:srgbClr val="00B050"/>
                </a:solidFill>
              </a:rPr>
              <a:t> contains the sugars, the most important being </a:t>
            </a:r>
            <a:r>
              <a:rPr lang="en-US" dirty="0" smtClean="0">
                <a:solidFill>
                  <a:srgbClr val="00B050"/>
                </a:solidFill>
              </a:rPr>
              <a:t>maltose, </a:t>
            </a:r>
            <a:r>
              <a:rPr lang="en-US" dirty="0" smtClean="0">
                <a:solidFill>
                  <a:srgbClr val="00B050"/>
                </a:solidFill>
              </a:rPr>
              <a:t>that will be fermented by the brewing yeast to produce alcohol.</a:t>
            </a:r>
            <a:endParaRPr lang="en-US" dirty="0">
              <a:solidFill>
                <a:srgbClr val="00B050"/>
              </a:solidFill>
            </a:endParaRPr>
          </a:p>
        </p:txBody>
      </p:sp>
      <p:pic>
        <p:nvPicPr>
          <p:cNvPr id="87042" name="Picture 2" descr="Microbes in Human Welfare | eMedicalPrep"/>
          <p:cNvPicPr>
            <a:picLocks noChangeAspect="1" noChangeArrowheads="1"/>
          </p:cNvPicPr>
          <p:nvPr/>
        </p:nvPicPr>
        <p:blipFill>
          <a:blip r:embed="rId2"/>
          <a:srcRect/>
          <a:stretch>
            <a:fillRect/>
          </a:stretch>
        </p:blipFill>
        <p:spPr bwMode="auto">
          <a:xfrm>
            <a:off x="304801" y="2667000"/>
            <a:ext cx="8458200" cy="3810000"/>
          </a:xfrm>
          <a:prstGeom prst="rect">
            <a:avLst/>
          </a:prstGeom>
          <a:noFill/>
        </p:spPr>
      </p:pic>
      <p:sp>
        <p:nvSpPr>
          <p:cNvPr id="4" name="Rectangle 3"/>
          <p:cNvSpPr/>
          <p:nvPr/>
        </p:nvSpPr>
        <p:spPr>
          <a:xfrm>
            <a:off x="152400" y="323671"/>
            <a:ext cx="8763000" cy="1200329"/>
          </a:xfrm>
          <a:prstGeom prst="rect">
            <a:avLst/>
          </a:prstGeom>
        </p:spPr>
        <p:txBody>
          <a:bodyPr wrap="square">
            <a:spAutoFit/>
          </a:bodyPr>
          <a:lstStyle/>
          <a:p>
            <a:pPr algn="just"/>
            <a:r>
              <a:rPr lang="en-US" b="1" dirty="0" smtClean="0">
                <a:solidFill>
                  <a:srgbClr val="FF0000"/>
                </a:solidFill>
              </a:rPr>
              <a:t>Malting</a:t>
            </a:r>
            <a:r>
              <a:rPr lang="en-US" dirty="0" smtClean="0">
                <a:solidFill>
                  <a:srgbClr val="FF0000"/>
                </a:solidFill>
              </a:rPr>
              <a:t> is a process of steeping, germinating and drying grain to convert it into malt. The malt is mainly used for brewing or whisky making, but can also be used to make malt vinegar or malt extract. Various grains are used for </a:t>
            </a:r>
            <a:r>
              <a:rPr lang="en-US" b="1" dirty="0" smtClean="0">
                <a:solidFill>
                  <a:srgbClr val="FF0000"/>
                </a:solidFill>
              </a:rPr>
              <a:t>malting</a:t>
            </a:r>
            <a:r>
              <a:rPr lang="en-US" dirty="0" smtClean="0">
                <a:solidFill>
                  <a:srgbClr val="FF0000"/>
                </a:solidFill>
              </a:rPr>
              <a:t>; the most common are barley, sorghum, wheat and rye.</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idx="1"/>
          </p:nvPr>
        </p:nvSpPr>
        <p:spPr>
          <a:xfrm>
            <a:off x="228600" y="1524000"/>
            <a:ext cx="8763000" cy="4625609"/>
          </a:xfrm>
        </p:spPr>
        <p:txBody>
          <a:bodyPr>
            <a:noAutofit/>
          </a:bodyPr>
          <a:lstStyle/>
          <a:p>
            <a:pPr algn="just"/>
            <a:r>
              <a:rPr lang="en-US" sz="2400" i="1" dirty="0" smtClean="0">
                <a:latin typeface="Arial" pitchFamily="34" charset="0"/>
                <a:cs typeface="Arial" pitchFamily="34" charset="0"/>
              </a:rPr>
              <a:t>Anti is </a:t>
            </a:r>
            <a:r>
              <a:rPr lang="en-US" sz="2400" dirty="0" smtClean="0">
                <a:latin typeface="Arial" pitchFamily="34" charset="0"/>
                <a:cs typeface="Arial" pitchFamily="34" charset="0"/>
              </a:rPr>
              <a:t>a Greek word that means ‘against’, and </a:t>
            </a:r>
            <a:r>
              <a:rPr lang="en-US" sz="2400" i="1" dirty="0" smtClean="0">
                <a:latin typeface="Arial" pitchFamily="34" charset="0"/>
                <a:cs typeface="Arial" pitchFamily="34" charset="0"/>
              </a:rPr>
              <a:t>bio means </a:t>
            </a:r>
            <a:r>
              <a:rPr lang="en-US" sz="2400" dirty="0" smtClean="0">
                <a:latin typeface="Arial" pitchFamily="34" charset="0"/>
                <a:cs typeface="Arial" pitchFamily="34" charset="0"/>
              </a:rPr>
              <a:t>‘life’, together they mean ‘against life’ (in the context of disease causing organisms); whereas with reference to human beings, they are ‘pro life’ and not against. </a:t>
            </a:r>
          </a:p>
          <a:p>
            <a:pPr algn="just"/>
            <a:r>
              <a:rPr lang="en-US" sz="2400" dirty="0" smtClean="0">
                <a:latin typeface="Arial" pitchFamily="34" charset="0"/>
                <a:cs typeface="Arial" pitchFamily="34" charset="0"/>
              </a:rPr>
              <a:t>The term antibiotic was given by Selman Waksman in 1942.</a:t>
            </a:r>
          </a:p>
          <a:p>
            <a:pPr algn="just"/>
            <a:r>
              <a:rPr lang="en-US" sz="2400" dirty="0" smtClean="0">
                <a:latin typeface="Arial" pitchFamily="34" charset="0"/>
                <a:cs typeface="Arial" pitchFamily="34" charset="0"/>
              </a:rPr>
              <a:t>Antibiotics are chemical substances, which are produced by some microbes and can kill or retard the growth of other (disease-causing) microbes.</a:t>
            </a:r>
          </a:p>
          <a:p>
            <a:pPr algn="just"/>
            <a:r>
              <a:rPr lang="en-US" sz="2400" dirty="0" smtClean="0">
                <a:latin typeface="Arial" pitchFamily="34" charset="0"/>
                <a:cs typeface="Arial" pitchFamily="34" charset="0"/>
              </a:rPr>
              <a:t> Alexander Fleming while working on </a:t>
            </a:r>
            <a:r>
              <a:rPr lang="en-US" sz="2400" i="1" dirty="0" smtClean="0">
                <a:latin typeface="Arial" pitchFamily="34" charset="0"/>
                <a:cs typeface="Arial" pitchFamily="34" charset="0"/>
              </a:rPr>
              <a:t>Staphylococci </a:t>
            </a:r>
            <a:r>
              <a:rPr lang="en-US" sz="2400" dirty="0" smtClean="0">
                <a:latin typeface="Arial" pitchFamily="34" charset="0"/>
                <a:cs typeface="Arial" pitchFamily="34" charset="0"/>
              </a:rPr>
              <a:t>bacteria, once observed a mould growing in one of his unwashed culture plates around which </a:t>
            </a:r>
            <a:r>
              <a:rPr lang="en-US" sz="2400" i="1" dirty="0" smtClean="0">
                <a:latin typeface="Arial" pitchFamily="34" charset="0"/>
                <a:cs typeface="Arial" pitchFamily="34" charset="0"/>
              </a:rPr>
              <a:t>Staphylococci </a:t>
            </a:r>
            <a:r>
              <a:rPr lang="en-US" sz="2400" dirty="0" smtClean="0">
                <a:latin typeface="Arial" pitchFamily="34" charset="0"/>
                <a:cs typeface="Arial" pitchFamily="34" charset="0"/>
              </a:rPr>
              <a:t>could not grow.</a:t>
            </a:r>
          </a:p>
          <a:p>
            <a:pPr algn="just"/>
            <a:r>
              <a:rPr lang="en-US" sz="2400" i="1" dirty="0" smtClean="0">
                <a:latin typeface="Arial" pitchFamily="34" charset="0"/>
                <a:cs typeface="Arial" pitchFamily="34" charset="0"/>
              </a:rPr>
              <a:t> </a:t>
            </a:r>
            <a:r>
              <a:rPr lang="en-US" sz="2400" dirty="0" smtClean="0">
                <a:latin typeface="Arial" pitchFamily="34" charset="0"/>
                <a:cs typeface="Arial" pitchFamily="34" charset="0"/>
              </a:rPr>
              <a:t>He found out that it was due to a chemical produced by the mould and he named it Penicillin after the mould </a:t>
            </a:r>
            <a:r>
              <a:rPr lang="en-US" sz="2400" i="1" dirty="0" err="1" smtClean="0">
                <a:latin typeface="Arial" pitchFamily="34" charset="0"/>
                <a:cs typeface="Arial" pitchFamily="34" charset="0"/>
              </a:rPr>
              <a:t>Penicillium</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notatum</a:t>
            </a:r>
            <a:r>
              <a:rPr lang="en-US" sz="2400" i="1"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 cont.</a:t>
            </a:r>
            <a:endParaRPr lang="en-US" dirty="0"/>
          </a:p>
        </p:txBody>
      </p:sp>
      <p:sp>
        <p:nvSpPr>
          <p:cNvPr id="3" name="Content Placeholder 2"/>
          <p:cNvSpPr>
            <a:spLocks noGrp="1"/>
          </p:cNvSpPr>
          <p:nvPr>
            <p:ph idx="1"/>
          </p:nvPr>
        </p:nvSpPr>
        <p:spPr/>
        <p:txBody>
          <a:bodyPr/>
          <a:lstStyle/>
          <a:p>
            <a:pPr algn="just"/>
            <a:r>
              <a:rPr lang="en-US" dirty="0" smtClean="0"/>
              <a:t>Full potential as an effective antibiotic was established much later by Ernest Chain and Howard Florey. </a:t>
            </a:r>
          </a:p>
          <a:p>
            <a:pPr algn="just"/>
            <a:r>
              <a:rPr lang="en-US" dirty="0" smtClean="0"/>
              <a:t>This antibiotic was extensively used to treat American soldiers wounded in World War II. </a:t>
            </a:r>
          </a:p>
          <a:p>
            <a:pPr algn="just"/>
            <a:r>
              <a:rPr lang="en-US" dirty="0" smtClean="0"/>
              <a:t>Fleming, Chain and Florey were awarded the Nobel Prize in 1945, for this discovery.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r>
              <a:rPr lang="en-US" smtClean="0">
                <a:latin typeface="Garamond" pitchFamily="18" charset="0"/>
              </a:rPr>
              <a:t>ANTIBIOTICS</a:t>
            </a:r>
          </a:p>
        </p:txBody>
      </p:sp>
      <p:sp>
        <p:nvSpPr>
          <p:cNvPr id="25603" name="Rectangle 3"/>
          <p:cNvSpPr>
            <a:spLocks noGrp="1" noChangeArrowheads="1"/>
          </p:cNvSpPr>
          <p:nvPr>
            <p:ph idx="1"/>
          </p:nvPr>
        </p:nvSpPr>
        <p:spPr>
          <a:xfrm>
            <a:off x="612775" y="1600200"/>
            <a:ext cx="8153400" cy="4495800"/>
          </a:xfrm>
        </p:spPr>
        <p:txBody>
          <a:bodyPr/>
          <a:lstStyle/>
          <a:p>
            <a:pPr algn="just"/>
            <a:r>
              <a:rPr lang="en-US" dirty="0" smtClean="0">
                <a:latin typeface="Garamond" pitchFamily="18" charset="0"/>
              </a:rPr>
              <a:t>Chemical substances, produced by some microbes and can kill or retard the growth of other disease causing microbes.</a:t>
            </a:r>
          </a:p>
          <a:p>
            <a:pPr algn="just"/>
            <a:r>
              <a:rPr lang="en-US" dirty="0" smtClean="0">
                <a:latin typeface="Garamond" pitchFamily="18" charset="0"/>
              </a:rPr>
              <a:t>E.g. Penicillin obtained from fungus </a:t>
            </a:r>
            <a:r>
              <a:rPr lang="en-US" i="1" dirty="0" err="1" smtClean="0">
                <a:latin typeface="Garamond" pitchFamily="18" charset="0"/>
              </a:rPr>
              <a:t>Penicillum</a:t>
            </a:r>
            <a:r>
              <a:rPr lang="en-US" i="1" dirty="0" smtClean="0">
                <a:latin typeface="Garamond" pitchFamily="18" charset="0"/>
              </a:rPr>
              <a:t> </a:t>
            </a:r>
            <a:r>
              <a:rPr lang="en-US" i="1" dirty="0" err="1" smtClean="0">
                <a:latin typeface="Garamond" pitchFamily="18" charset="0"/>
              </a:rPr>
              <a:t>notatum</a:t>
            </a:r>
            <a:r>
              <a:rPr lang="en-US" i="1" dirty="0" smtClean="0">
                <a:latin typeface="Garamond" pitchFamily="18"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686800" cy="2743200"/>
          </a:xfrm>
        </p:spPr>
        <p:txBody>
          <a:bodyPr>
            <a:normAutofit fontScale="70000" lnSpcReduction="20000"/>
          </a:bodyPr>
          <a:lstStyle/>
          <a:p>
            <a:pPr algn="ctr"/>
            <a:r>
              <a:rPr lang="en-US" sz="5100" b="1" dirty="0" smtClean="0">
                <a:solidFill>
                  <a:srgbClr val="00B050"/>
                </a:solidFill>
              </a:rPr>
              <a:t>Antibiotics</a:t>
            </a:r>
            <a:endParaRPr lang="en-US" sz="5100" b="1" dirty="0" smtClean="0">
              <a:solidFill>
                <a:srgbClr val="00B050"/>
              </a:solidFill>
            </a:endParaRPr>
          </a:p>
          <a:p>
            <a:r>
              <a:rPr lang="en-IN" dirty="0" smtClean="0"/>
              <a:t>Alexander </a:t>
            </a:r>
            <a:r>
              <a:rPr lang="en-IN" dirty="0"/>
              <a:t>Fleming </a:t>
            </a:r>
            <a:r>
              <a:rPr lang="en-IN" dirty="0" smtClean="0"/>
              <a:t> first discovered antibiotic penicillin </a:t>
            </a:r>
            <a:r>
              <a:rPr lang="en-IN" dirty="0"/>
              <a:t>from an </a:t>
            </a:r>
            <a:r>
              <a:rPr lang="en-IN" dirty="0" smtClean="0"/>
              <a:t>fungi  </a:t>
            </a:r>
            <a:r>
              <a:rPr lang="en-IN" i="1" dirty="0" err="1" smtClean="0"/>
              <a:t>Penicillium</a:t>
            </a:r>
            <a:r>
              <a:rPr lang="en-IN" i="1" dirty="0" smtClean="0"/>
              <a:t> </a:t>
            </a:r>
            <a:r>
              <a:rPr lang="en-IN" i="1" dirty="0" err="1"/>
              <a:t>notatum</a:t>
            </a:r>
            <a:r>
              <a:rPr lang="en-IN" i="1" dirty="0"/>
              <a:t>.</a:t>
            </a:r>
            <a:endParaRPr lang="en-US" b="1" dirty="0" smtClean="0"/>
          </a:p>
          <a:p>
            <a:r>
              <a:rPr lang="en-IN" dirty="0"/>
              <a:t>Penicillin </a:t>
            </a:r>
            <a:r>
              <a:rPr lang="en-IN" dirty="0" smtClean="0"/>
              <a:t>is extracted by </a:t>
            </a:r>
            <a:r>
              <a:rPr lang="en-IN" i="1" dirty="0" err="1"/>
              <a:t>Penicillium</a:t>
            </a:r>
            <a:r>
              <a:rPr lang="en-IN" i="1" dirty="0"/>
              <a:t> </a:t>
            </a:r>
            <a:r>
              <a:rPr lang="en-IN" i="1" dirty="0" err="1"/>
              <a:t>notatum</a:t>
            </a:r>
            <a:endParaRPr lang="en-IN" i="1" dirty="0"/>
          </a:p>
          <a:p>
            <a:r>
              <a:rPr lang="en-IN" dirty="0" smtClean="0"/>
              <a:t>It is used </a:t>
            </a:r>
            <a:r>
              <a:rPr lang="en-IN" dirty="0"/>
              <a:t>to cure many bacterial diseases.</a:t>
            </a:r>
          </a:p>
          <a:p>
            <a:r>
              <a:rPr lang="en-IN" i="1" dirty="0" smtClean="0"/>
              <a:t>Streptokinase </a:t>
            </a:r>
            <a:r>
              <a:rPr lang="en-IN" dirty="0" smtClean="0"/>
              <a:t>is extracted by</a:t>
            </a:r>
            <a:r>
              <a:rPr lang="en-IN" i="1" dirty="0" smtClean="0"/>
              <a:t> Streptococcus </a:t>
            </a:r>
            <a:r>
              <a:rPr lang="en-IN" dirty="0" smtClean="0"/>
              <a:t>bacteria.</a:t>
            </a:r>
            <a:endParaRPr lang="en-IN" dirty="0"/>
          </a:p>
          <a:p>
            <a:r>
              <a:rPr lang="en-IN" dirty="0" smtClean="0"/>
              <a:t>It is used </a:t>
            </a:r>
            <a:r>
              <a:rPr lang="en-IN" dirty="0"/>
              <a:t>as a ‘clot buster’, for removing clots from the blood vessels </a:t>
            </a:r>
            <a:r>
              <a:rPr lang="en-IN" dirty="0" smtClean="0"/>
              <a:t>of patients </a:t>
            </a:r>
            <a:r>
              <a:rPr lang="en-IN" dirty="0"/>
              <a:t>who have undergone myocardial infarction.</a:t>
            </a:r>
          </a:p>
        </p:txBody>
      </p:sp>
      <p:pic>
        <p:nvPicPr>
          <p:cNvPr id="4" name="Picture 3" descr="penicillin-1mill-iu.png"/>
          <p:cNvPicPr>
            <a:picLocks noChangeAspect="1"/>
          </p:cNvPicPr>
          <p:nvPr/>
        </p:nvPicPr>
        <p:blipFill>
          <a:blip r:embed="rId2" cstate="print"/>
          <a:stretch>
            <a:fillRect/>
          </a:stretch>
        </p:blipFill>
        <p:spPr>
          <a:xfrm>
            <a:off x="-4001" y="3071810"/>
            <a:ext cx="2313783" cy="3786190"/>
          </a:xfrm>
          <a:prstGeom prst="rect">
            <a:avLst/>
          </a:prstGeom>
        </p:spPr>
      </p:pic>
      <p:pic>
        <p:nvPicPr>
          <p:cNvPr id="5" name="Picture 4" descr="Image8.jpg"/>
          <p:cNvPicPr>
            <a:picLocks noChangeAspect="1"/>
          </p:cNvPicPr>
          <p:nvPr/>
        </p:nvPicPr>
        <p:blipFill>
          <a:blip r:embed="rId3" cstate="print"/>
          <a:stretch>
            <a:fillRect/>
          </a:stretch>
        </p:blipFill>
        <p:spPr>
          <a:xfrm>
            <a:off x="2000232" y="2895600"/>
            <a:ext cx="3081329" cy="3234415"/>
          </a:xfrm>
          <a:prstGeom prst="rect">
            <a:avLst/>
          </a:prstGeom>
        </p:spPr>
      </p:pic>
      <p:pic>
        <p:nvPicPr>
          <p:cNvPr id="6" name="Picture 5" descr="strepto.jpg"/>
          <p:cNvPicPr>
            <a:picLocks noChangeAspect="1"/>
          </p:cNvPicPr>
          <p:nvPr/>
        </p:nvPicPr>
        <p:blipFill>
          <a:blip r:embed="rId4" cstate="print"/>
          <a:stretch>
            <a:fillRect/>
          </a:stretch>
        </p:blipFill>
        <p:spPr>
          <a:xfrm>
            <a:off x="5214942" y="2857496"/>
            <a:ext cx="3929058" cy="1890710"/>
          </a:xfrm>
          <a:prstGeom prst="rect">
            <a:avLst/>
          </a:prstGeom>
        </p:spPr>
      </p:pic>
      <p:pic>
        <p:nvPicPr>
          <p:cNvPr id="7" name="Picture 6" descr="Streptococcus_pyogenes.jpg"/>
          <p:cNvPicPr>
            <a:picLocks noChangeAspect="1"/>
          </p:cNvPicPr>
          <p:nvPr/>
        </p:nvPicPr>
        <p:blipFill>
          <a:blip r:embed="rId5" cstate="print"/>
          <a:stretch>
            <a:fillRect/>
          </a:stretch>
        </p:blipFill>
        <p:spPr>
          <a:xfrm>
            <a:off x="5181600" y="4633922"/>
            <a:ext cx="3929058" cy="2071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ANTIBIOTICS</a:t>
            </a:r>
            <a:endParaRPr lang="en-US" dirty="0"/>
          </a:p>
        </p:txBody>
      </p:sp>
      <p:sp>
        <p:nvSpPr>
          <p:cNvPr id="3" name="Content Placeholder 2"/>
          <p:cNvSpPr>
            <a:spLocks noGrp="1"/>
          </p:cNvSpPr>
          <p:nvPr>
            <p:ph idx="1"/>
          </p:nvPr>
        </p:nvSpPr>
        <p:spPr>
          <a:xfrm>
            <a:off x="228600" y="1775191"/>
            <a:ext cx="8686800" cy="4625609"/>
          </a:xfrm>
        </p:spPr>
        <p:txBody>
          <a:bodyPr>
            <a:normAutofit/>
          </a:bodyPr>
          <a:lstStyle/>
          <a:p>
            <a:pPr algn="just"/>
            <a:r>
              <a:rPr lang="en-US" dirty="0" smtClean="0"/>
              <a:t>Streptomycin----------------</a:t>
            </a:r>
            <a:r>
              <a:rPr lang="en-US" i="1" dirty="0" err="1" smtClean="0"/>
              <a:t>Streptomyces</a:t>
            </a:r>
            <a:r>
              <a:rPr lang="en-US" i="1" dirty="0" smtClean="0"/>
              <a:t> </a:t>
            </a:r>
            <a:r>
              <a:rPr lang="en-US" i="1" dirty="0" err="1" smtClean="0"/>
              <a:t>griseus</a:t>
            </a:r>
            <a:endParaRPr lang="en-US" i="1" dirty="0" smtClean="0"/>
          </a:p>
          <a:p>
            <a:pPr algn="just"/>
            <a:r>
              <a:rPr lang="en-US" dirty="0" err="1" smtClean="0"/>
              <a:t>Chloromphenicol</a:t>
            </a:r>
            <a:r>
              <a:rPr lang="en-US" dirty="0" smtClean="0"/>
              <a:t>-----------</a:t>
            </a:r>
            <a:r>
              <a:rPr lang="en-US" i="1" dirty="0" err="1" smtClean="0"/>
              <a:t>S.venezuelae</a:t>
            </a:r>
            <a:endParaRPr lang="en-US" i="1" dirty="0" smtClean="0"/>
          </a:p>
          <a:p>
            <a:pPr algn="just"/>
            <a:r>
              <a:rPr lang="en-US" dirty="0" err="1" smtClean="0"/>
              <a:t>Tetracyclins</a:t>
            </a:r>
            <a:r>
              <a:rPr lang="en-US" dirty="0" smtClean="0"/>
              <a:t>------------------</a:t>
            </a:r>
            <a:r>
              <a:rPr lang="en-US" i="1" dirty="0" err="1" smtClean="0"/>
              <a:t>S.aurofaciens</a:t>
            </a:r>
            <a:endParaRPr lang="en-US" i="1" dirty="0" smtClean="0"/>
          </a:p>
          <a:p>
            <a:pPr algn="just"/>
            <a:r>
              <a:rPr lang="en-US" dirty="0" smtClean="0"/>
              <a:t>Erythromycin----------------</a:t>
            </a:r>
            <a:r>
              <a:rPr lang="en-US" i="1" dirty="0" err="1" smtClean="0"/>
              <a:t>S.erethreus</a:t>
            </a:r>
            <a:endParaRPr lang="en-US" i="1" dirty="0" smtClean="0"/>
          </a:p>
          <a:p>
            <a:pPr algn="just"/>
            <a:r>
              <a:rPr lang="en-US" dirty="0" err="1" smtClean="0"/>
              <a:t>Cephlosporin</a:t>
            </a:r>
            <a:r>
              <a:rPr lang="en-US" dirty="0" smtClean="0"/>
              <a:t>----</a:t>
            </a:r>
            <a:r>
              <a:rPr lang="en-US" i="1" dirty="0" err="1" smtClean="0"/>
              <a:t>Cephalosporium</a:t>
            </a:r>
            <a:r>
              <a:rPr lang="en-US" i="1" dirty="0" smtClean="0"/>
              <a:t> </a:t>
            </a:r>
            <a:r>
              <a:rPr lang="en-US" i="1" dirty="0" err="1" smtClean="0"/>
              <a:t>acremonium</a:t>
            </a:r>
            <a:endParaRPr lang="en-US" i="1" dirty="0" smtClean="0"/>
          </a:p>
          <a:p>
            <a:pPr algn="just"/>
            <a:r>
              <a:rPr lang="en-US" dirty="0" err="1" smtClean="0"/>
              <a:t>Bacitracin</a:t>
            </a:r>
            <a:r>
              <a:rPr lang="en-US" dirty="0" smtClean="0"/>
              <a:t>       ----------------</a:t>
            </a:r>
            <a:r>
              <a:rPr lang="en-US" i="1" dirty="0" smtClean="0"/>
              <a:t>Bacillus </a:t>
            </a:r>
            <a:r>
              <a:rPr lang="en-US" i="1" dirty="0" err="1" smtClean="0"/>
              <a:t>subtilis</a:t>
            </a:r>
            <a:endParaRPr lang="en-US" i="1" dirty="0" smtClean="0"/>
          </a:p>
          <a:p>
            <a:pPr algn="just"/>
            <a:r>
              <a:rPr lang="en-US" dirty="0" smtClean="0"/>
              <a:t>Gramicidin--------------------</a:t>
            </a:r>
            <a:r>
              <a:rPr lang="en-US" i="1" dirty="0" err="1" smtClean="0"/>
              <a:t>B.brevis</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idx="1"/>
          </p:nvPr>
        </p:nvSpPr>
        <p:spPr/>
        <p:txBody>
          <a:bodyPr/>
          <a:lstStyle/>
          <a:p>
            <a:pPr algn="just"/>
            <a:r>
              <a:rPr lang="en-US" dirty="0" smtClean="0"/>
              <a:t>Antibiotics have greatly improved our capacity to treat deadly diseases such as plague, whooping cough (</a:t>
            </a:r>
            <a:r>
              <a:rPr lang="en-US" i="1" dirty="0" smtClean="0"/>
              <a:t>kali </a:t>
            </a:r>
            <a:r>
              <a:rPr lang="en-US" i="1" dirty="0" err="1" smtClean="0"/>
              <a:t>khansi</a:t>
            </a:r>
            <a:r>
              <a:rPr lang="en-US" i="1" dirty="0" smtClean="0"/>
              <a:t> ), diphtheria (gal </a:t>
            </a:r>
            <a:r>
              <a:rPr lang="en-US" i="1" dirty="0" err="1" smtClean="0"/>
              <a:t>ghotu</a:t>
            </a:r>
            <a:r>
              <a:rPr lang="en-US" i="1" dirty="0" smtClean="0"/>
              <a:t>) and leprosy (</a:t>
            </a:r>
            <a:r>
              <a:rPr lang="en-US" i="1" dirty="0" err="1" smtClean="0"/>
              <a:t>kusht</a:t>
            </a:r>
            <a:r>
              <a:rPr lang="en-US" i="1" dirty="0" smtClean="0"/>
              <a:t> </a:t>
            </a:r>
            <a:r>
              <a:rPr lang="en-US" i="1" dirty="0" err="1" smtClean="0"/>
              <a:t>rog</a:t>
            </a:r>
            <a:r>
              <a:rPr lang="en-US" i="1" dirty="0" smtClean="0"/>
              <a:t>), </a:t>
            </a:r>
            <a:r>
              <a:rPr lang="en-US" dirty="0" smtClean="0"/>
              <a:t>which used to kill millions all over the globe. </a:t>
            </a:r>
          </a:p>
          <a:p>
            <a:pPr algn="just"/>
            <a:r>
              <a:rPr lang="en-US" dirty="0" smtClean="0"/>
              <a:t>Today, we cannot imagine a world without antibiotics.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152400"/>
            <a:ext cx="8229600" cy="1143000"/>
          </a:xfrm>
        </p:spPr>
        <p:txBody>
          <a:bodyPr>
            <a:normAutofit fontScale="90000"/>
          </a:bodyPr>
          <a:lstStyle/>
          <a:p>
            <a:pPr fontAlgn="auto">
              <a:spcAft>
                <a:spcPts val="0"/>
              </a:spcAft>
              <a:defRPr/>
            </a:pPr>
            <a:r>
              <a:rPr lang="en-US" dirty="0" smtClean="0">
                <a:latin typeface="Garamond" pitchFamily="18" charset="0"/>
              </a:rPr>
              <a:t>CHEMICALS (Organic Acids &amp; Alcohol)</a:t>
            </a:r>
          </a:p>
        </p:txBody>
      </p:sp>
      <p:graphicFrame>
        <p:nvGraphicFramePr>
          <p:cNvPr id="15402" name="Group 42"/>
          <p:cNvGraphicFramePr>
            <a:graphicFrameLocks noGrp="1"/>
          </p:cNvGraphicFramePr>
          <p:nvPr>
            <p:ph type="tbl" idx="1"/>
          </p:nvPr>
        </p:nvGraphicFramePr>
        <p:xfrm>
          <a:off x="76200" y="1600200"/>
          <a:ext cx="8915400" cy="3962400"/>
        </p:xfrm>
        <a:graphic>
          <a:graphicData uri="http://schemas.openxmlformats.org/drawingml/2006/table">
            <a:tbl>
              <a:tblPr/>
              <a:tblGrid>
                <a:gridCol w="1238250"/>
                <a:gridCol w="2190750"/>
                <a:gridCol w="54864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SL.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Chemicals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Microbes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Citric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err="1" smtClean="0">
                          <a:ln>
                            <a:noFill/>
                          </a:ln>
                          <a:solidFill>
                            <a:schemeClr val="tx1"/>
                          </a:solidFill>
                          <a:effectLst/>
                          <a:latin typeface="Garamond" pitchFamily="18" charset="0"/>
                        </a:rPr>
                        <a:t>Aspergillus</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1" u="none" strike="noStrike" cap="none" normalizeH="0" baseline="0" dirty="0" err="1" smtClean="0">
                          <a:ln>
                            <a:noFill/>
                          </a:ln>
                          <a:solidFill>
                            <a:schemeClr val="tx1"/>
                          </a:solidFill>
                          <a:effectLst/>
                          <a:latin typeface="Garamond" pitchFamily="18" charset="0"/>
                        </a:rPr>
                        <a:t>niger</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0" u="none" strike="noStrike" cap="none" normalizeH="0" baseline="0" dirty="0" smtClean="0">
                          <a:ln>
                            <a:noFill/>
                          </a:ln>
                          <a:solidFill>
                            <a:schemeClr val="tx1"/>
                          </a:solidFill>
                          <a:effectLst/>
                          <a:latin typeface="Garamond" pitchFamily="18" charset="0"/>
                        </a:rPr>
                        <a:t>(fungus)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Acetic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err="1" smtClean="0">
                          <a:ln>
                            <a:noFill/>
                          </a:ln>
                          <a:solidFill>
                            <a:schemeClr val="tx1"/>
                          </a:solidFill>
                          <a:effectLst/>
                          <a:latin typeface="Garamond" pitchFamily="18" charset="0"/>
                        </a:rPr>
                        <a:t>Acetobacter</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1" u="none" strike="noStrike" cap="none" normalizeH="0" baseline="0" dirty="0" err="1" smtClean="0">
                          <a:ln>
                            <a:noFill/>
                          </a:ln>
                          <a:solidFill>
                            <a:schemeClr val="tx1"/>
                          </a:solidFill>
                          <a:effectLst/>
                          <a:latin typeface="Garamond" pitchFamily="18" charset="0"/>
                        </a:rPr>
                        <a:t>aceti</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0" u="none" strike="noStrike" cap="none" normalizeH="0" baseline="0" dirty="0" smtClean="0">
                          <a:ln>
                            <a:noFill/>
                          </a:ln>
                          <a:solidFill>
                            <a:schemeClr val="tx1"/>
                          </a:solidFill>
                          <a:effectLst/>
                          <a:latin typeface="Garamond" pitchFamily="18" charset="0"/>
                        </a:rPr>
                        <a:t>(bacterium)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Butyric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smtClean="0">
                          <a:ln>
                            <a:noFill/>
                          </a:ln>
                          <a:solidFill>
                            <a:schemeClr val="tx1"/>
                          </a:solidFill>
                          <a:effectLst/>
                          <a:latin typeface="Garamond" pitchFamily="18" charset="0"/>
                        </a:rPr>
                        <a:t>Clostridium </a:t>
                      </a:r>
                      <a:r>
                        <a:rPr kumimoji="0" lang="en-US" sz="3200" b="0" i="1" u="none" strike="noStrike" cap="none" normalizeH="0" baseline="0" dirty="0" err="1" smtClean="0">
                          <a:ln>
                            <a:noFill/>
                          </a:ln>
                          <a:solidFill>
                            <a:schemeClr val="tx1"/>
                          </a:solidFill>
                          <a:effectLst/>
                          <a:latin typeface="Garamond" pitchFamily="18" charset="0"/>
                        </a:rPr>
                        <a:t>butylicum</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1" u="none" strike="noStrike" cap="none" normalizeH="0" baseline="0" dirty="0" smtClean="0">
                          <a:ln>
                            <a:noFill/>
                          </a:ln>
                          <a:solidFill>
                            <a:schemeClr val="tx1"/>
                          </a:solidFill>
                          <a:effectLst/>
                          <a:latin typeface="Garamond" pitchFamily="18" charset="0"/>
                        </a:rPr>
                        <a:t>(</a:t>
                      </a:r>
                      <a:r>
                        <a:rPr kumimoji="0" lang="en-US" sz="3200" b="0" i="0" u="none" strike="noStrike" cap="none" normalizeH="0" baseline="0" dirty="0" smtClean="0">
                          <a:ln>
                            <a:noFill/>
                          </a:ln>
                          <a:solidFill>
                            <a:schemeClr val="tx1"/>
                          </a:solidFill>
                          <a:effectLst/>
                          <a:latin typeface="Garamond" pitchFamily="18" charset="0"/>
                        </a:rPr>
                        <a:t>bacterium</a:t>
                      </a:r>
                      <a:r>
                        <a:rPr kumimoji="0" lang="en-US" sz="3200" b="0" i="0" u="none" strike="noStrike" cap="none" normalizeH="0" baseline="0" dirty="0" smtClean="0">
                          <a:ln>
                            <a:noFill/>
                          </a:ln>
                          <a:solidFill>
                            <a:schemeClr val="tx1"/>
                          </a:solidFill>
                          <a:effectLst/>
                          <a:latin typeface="Garamond"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Lactic acid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smtClean="0">
                          <a:ln>
                            <a:noFill/>
                          </a:ln>
                          <a:solidFill>
                            <a:schemeClr val="tx1"/>
                          </a:solidFill>
                          <a:effectLst/>
                          <a:latin typeface="Garamond" pitchFamily="18" charset="0"/>
                        </a:rPr>
                        <a:t>Lactobacillus </a:t>
                      </a:r>
                      <a:r>
                        <a:rPr kumimoji="0" lang="en-US" sz="3200" b="0" i="1" u="none" strike="noStrike" cap="none" normalizeH="0" baseline="0" dirty="0" err="1" smtClean="0">
                          <a:ln>
                            <a:noFill/>
                          </a:ln>
                          <a:solidFill>
                            <a:schemeClr val="tx1"/>
                          </a:solidFill>
                          <a:effectLst/>
                          <a:latin typeface="Garamond" pitchFamily="18" charset="0"/>
                        </a:rPr>
                        <a:t>delbrueckii</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0" u="none" strike="noStrike" cap="none" normalizeH="0" baseline="0" dirty="0" smtClean="0">
                          <a:ln>
                            <a:noFill/>
                          </a:ln>
                          <a:solidFill>
                            <a:schemeClr val="tx1"/>
                          </a:solidFill>
                          <a:effectLst/>
                          <a:latin typeface="Garamond" pitchFamily="18" charset="0"/>
                        </a:rPr>
                        <a:t>bacterium)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Garamond"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Garamond" pitchFamily="18" charset="0"/>
                        </a:rPr>
                        <a:t>ethanol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1" u="none" strike="noStrike" cap="none" normalizeH="0" baseline="0" dirty="0" err="1" smtClean="0">
                          <a:ln>
                            <a:noFill/>
                          </a:ln>
                          <a:solidFill>
                            <a:schemeClr val="tx1"/>
                          </a:solidFill>
                          <a:effectLst/>
                          <a:latin typeface="Garamond" pitchFamily="18" charset="0"/>
                        </a:rPr>
                        <a:t>Saccharomyces</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1" u="none" strike="noStrike" cap="none" normalizeH="0" baseline="0" dirty="0" err="1" smtClean="0">
                          <a:ln>
                            <a:noFill/>
                          </a:ln>
                          <a:solidFill>
                            <a:schemeClr val="tx1"/>
                          </a:solidFill>
                          <a:effectLst/>
                          <a:latin typeface="Garamond" pitchFamily="18" charset="0"/>
                        </a:rPr>
                        <a:t>cereviseae</a:t>
                      </a:r>
                      <a:r>
                        <a:rPr kumimoji="0" lang="en-US" sz="3200" b="0" i="1" u="none" strike="noStrike" cap="none" normalizeH="0" baseline="0" dirty="0" smtClean="0">
                          <a:ln>
                            <a:noFill/>
                          </a:ln>
                          <a:solidFill>
                            <a:schemeClr val="tx1"/>
                          </a:solidFill>
                          <a:effectLst/>
                          <a:latin typeface="Garamond" pitchFamily="18" charset="0"/>
                        </a:rPr>
                        <a:t> </a:t>
                      </a:r>
                      <a:r>
                        <a:rPr kumimoji="0" lang="en-US" sz="3200" b="0" i="0" u="none" strike="noStrike" cap="none" normalizeH="0" baseline="0" dirty="0" smtClean="0">
                          <a:ln>
                            <a:noFill/>
                          </a:ln>
                          <a:solidFill>
                            <a:schemeClr val="tx1"/>
                          </a:solidFill>
                          <a:effectLst/>
                          <a:latin typeface="Garamond" pitchFamily="18" charset="0"/>
                        </a:rPr>
                        <a:t>(fungus)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MICROBES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Microbes are diverse– </a:t>
            </a:r>
          </a:p>
          <a:p>
            <a:pPr algn="just"/>
            <a:r>
              <a:rPr lang="en-US" dirty="0" smtClean="0"/>
              <a:t>1.Protozoa,</a:t>
            </a:r>
          </a:p>
          <a:p>
            <a:pPr algn="just"/>
            <a:r>
              <a:rPr lang="en-US" dirty="0" smtClean="0"/>
              <a:t>2.Bacteria,</a:t>
            </a:r>
          </a:p>
          <a:p>
            <a:pPr algn="just"/>
            <a:r>
              <a:rPr lang="en-US" dirty="0" smtClean="0"/>
              <a:t>3. Fungi</a:t>
            </a:r>
          </a:p>
          <a:p>
            <a:pPr algn="just"/>
            <a:r>
              <a:rPr lang="en-US" dirty="0" smtClean="0"/>
              <a:t>4. Viruses, </a:t>
            </a:r>
          </a:p>
          <a:p>
            <a:pPr algn="just"/>
            <a:r>
              <a:rPr lang="en-US" dirty="0" smtClean="0"/>
              <a:t>5.  </a:t>
            </a:r>
            <a:r>
              <a:rPr lang="en-US" dirty="0" err="1" smtClean="0"/>
              <a:t>Viroids</a:t>
            </a:r>
            <a:r>
              <a:rPr lang="en-US" dirty="0" smtClean="0"/>
              <a:t> and</a:t>
            </a:r>
          </a:p>
          <a:p>
            <a:pPr algn="just"/>
            <a:r>
              <a:rPr lang="en-US" dirty="0" smtClean="0"/>
              <a:t>6. </a:t>
            </a:r>
            <a:r>
              <a:rPr lang="en-US" dirty="0" err="1" smtClean="0"/>
              <a:t>Prions</a:t>
            </a:r>
            <a:r>
              <a:rPr lang="en-US" dirty="0" smtClean="0"/>
              <a:t> that are </a:t>
            </a:r>
            <a:r>
              <a:rPr lang="en-US" dirty="0" err="1" smtClean="0"/>
              <a:t>Proteinacious</a:t>
            </a:r>
            <a:r>
              <a:rPr lang="en-US" dirty="0" smtClean="0"/>
              <a:t> infectious agents.</a:t>
            </a:r>
          </a:p>
          <a:p>
            <a:pPr algn="just">
              <a:buNone/>
            </a:pPr>
            <a:r>
              <a:rPr lang="en-US" dirty="0" smtClean="0"/>
              <a:t>           </a:t>
            </a:r>
            <a:r>
              <a:rPr lang="en-US" dirty="0" smtClean="0">
                <a:solidFill>
                  <a:srgbClr val="FF0000"/>
                </a:solidFill>
              </a:rPr>
              <a:t>Some of the microbes are shown in Figures 10.1 and 10.2. in NCERT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Chemicals</a:t>
            </a:r>
            <a:endParaRPr lang="en-US" dirty="0"/>
          </a:p>
        </p:txBody>
      </p:sp>
      <p:sp>
        <p:nvSpPr>
          <p:cNvPr id="3" name="Content Placeholder 2"/>
          <p:cNvSpPr>
            <a:spLocks noGrp="1"/>
          </p:cNvSpPr>
          <p:nvPr>
            <p:ph idx="1"/>
          </p:nvPr>
        </p:nvSpPr>
        <p:spPr/>
        <p:txBody>
          <a:bodyPr>
            <a:normAutofit/>
          </a:bodyPr>
          <a:lstStyle/>
          <a:p>
            <a:r>
              <a:rPr lang="en-US" dirty="0" smtClean="0"/>
              <a:t>Microbes are also used for commercial and industrial production of certain chemicals.</a:t>
            </a:r>
          </a:p>
          <a:p>
            <a:r>
              <a:rPr lang="en-US" i="1" dirty="0" err="1" smtClean="0"/>
              <a:t>Aspergillus</a:t>
            </a:r>
            <a:r>
              <a:rPr lang="en-US" i="1" dirty="0" smtClean="0"/>
              <a:t> </a:t>
            </a:r>
            <a:r>
              <a:rPr lang="en-US" i="1" dirty="0" err="1" smtClean="0"/>
              <a:t>niger</a:t>
            </a:r>
            <a:r>
              <a:rPr lang="en-US" i="1" dirty="0" smtClean="0"/>
              <a:t> (a fungus) of citric acid, </a:t>
            </a:r>
          </a:p>
          <a:p>
            <a:r>
              <a:rPr lang="en-US" i="1" dirty="0" err="1" smtClean="0"/>
              <a:t>Acetobacter</a:t>
            </a:r>
            <a:r>
              <a:rPr lang="en-US" i="1" dirty="0" smtClean="0"/>
              <a:t> </a:t>
            </a:r>
            <a:r>
              <a:rPr lang="en-US" i="1" dirty="0" err="1" smtClean="0"/>
              <a:t>aceti</a:t>
            </a:r>
            <a:r>
              <a:rPr lang="en-US" i="1" dirty="0" smtClean="0"/>
              <a:t> (a bacterium) of acetic acid;</a:t>
            </a:r>
          </a:p>
          <a:p>
            <a:r>
              <a:rPr lang="en-US" i="1" dirty="0" smtClean="0"/>
              <a:t> Clostridium </a:t>
            </a:r>
            <a:r>
              <a:rPr lang="en-US" i="1" dirty="0" err="1" smtClean="0"/>
              <a:t>butylicum</a:t>
            </a:r>
            <a:r>
              <a:rPr lang="en-US" i="1" dirty="0" smtClean="0"/>
              <a:t> (a bacterium) of </a:t>
            </a:r>
            <a:r>
              <a:rPr lang="en-US" dirty="0" smtClean="0"/>
              <a:t>butyric acid and</a:t>
            </a:r>
          </a:p>
          <a:p>
            <a:r>
              <a:rPr lang="en-US" dirty="0" smtClean="0"/>
              <a:t> </a:t>
            </a:r>
            <a:r>
              <a:rPr lang="en-US" i="1" dirty="0" smtClean="0"/>
              <a:t>Lactobacillus (a bacterium) of lactic acid.</a:t>
            </a:r>
          </a:p>
          <a:p>
            <a:r>
              <a:rPr lang="en-US" dirty="0" smtClean="0"/>
              <a:t>Yeast (</a:t>
            </a:r>
            <a:r>
              <a:rPr lang="en-US" i="1" dirty="0" err="1" smtClean="0"/>
              <a:t>Saccharomyces</a:t>
            </a:r>
            <a:r>
              <a:rPr lang="en-US" i="1" dirty="0" smtClean="0"/>
              <a:t> </a:t>
            </a:r>
            <a:r>
              <a:rPr lang="en-US" i="1" dirty="0" err="1" smtClean="0"/>
              <a:t>cerevisiae</a:t>
            </a:r>
            <a:r>
              <a:rPr lang="en-US" i="1" dirty="0" smtClean="0"/>
              <a:t>) is used for commercial production  </a:t>
            </a:r>
            <a:r>
              <a:rPr lang="en-US" dirty="0" smtClean="0"/>
              <a:t>of ethanol.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latin typeface="Garamond" pitchFamily="18" charset="0"/>
              </a:rPr>
              <a:t>ENZYMES</a:t>
            </a:r>
          </a:p>
        </p:txBody>
      </p:sp>
      <p:graphicFrame>
        <p:nvGraphicFramePr>
          <p:cNvPr id="20521" name="Group 41"/>
          <p:cNvGraphicFramePr>
            <a:graphicFrameLocks noGrp="1"/>
          </p:cNvGraphicFramePr>
          <p:nvPr>
            <p:ph type="tbl" idx="1"/>
          </p:nvPr>
        </p:nvGraphicFramePr>
        <p:xfrm>
          <a:off x="533400" y="1905000"/>
          <a:ext cx="8229600" cy="3733800"/>
        </p:xfrm>
        <a:graphic>
          <a:graphicData uri="http://schemas.openxmlformats.org/drawingml/2006/table">
            <a:tbl>
              <a:tblPr/>
              <a:tblGrid>
                <a:gridCol w="838200"/>
                <a:gridCol w="2590800"/>
                <a:gridCol w="4800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Sl.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  Enzymes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             Role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Lipases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Remove oily stain from laundry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Pectinases &amp; proteases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Clear fruit juices during bottling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Streptokinase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a:t>
                      </a:r>
                      <a:r>
                        <a:rPr kumimoji="0" lang="en-US" sz="2800" b="1" i="0" u="none" strike="noStrike" cap="none" normalizeH="0" baseline="0" dirty="0" smtClean="0">
                          <a:ln>
                            <a:noFill/>
                          </a:ln>
                          <a:solidFill>
                            <a:schemeClr val="tx1"/>
                          </a:solidFill>
                          <a:effectLst/>
                          <a:latin typeface="Garamond" pitchFamily="18" charset="0"/>
                        </a:rPr>
                        <a:t>clot buster</a:t>
                      </a:r>
                      <a:r>
                        <a:rPr kumimoji="0" lang="en-US" sz="2800" b="0" i="0" u="none" strike="noStrike" cap="none" normalizeH="0" baseline="0" dirty="0" smtClean="0">
                          <a:ln>
                            <a:noFill/>
                          </a:ln>
                          <a:solidFill>
                            <a:schemeClr val="tx1"/>
                          </a:solidFill>
                          <a:effectLst/>
                          <a:latin typeface="Garamond" pitchFamily="18" charset="0"/>
                        </a:rPr>
                        <a:t>’ remove blood clots from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a:xfrm>
            <a:off x="-152400" y="1600201"/>
            <a:ext cx="9220200" cy="4800600"/>
          </a:xfrm>
        </p:spPr>
        <p:txBody>
          <a:bodyPr>
            <a:normAutofit fontScale="85000" lnSpcReduction="10000"/>
          </a:bodyPr>
          <a:lstStyle/>
          <a:p>
            <a:pPr algn="just"/>
            <a:r>
              <a:rPr lang="en-US" dirty="0" smtClean="0"/>
              <a:t>Lipases(</a:t>
            </a:r>
            <a:r>
              <a:rPr lang="en-US" i="1" dirty="0" err="1" smtClean="0"/>
              <a:t>Aspergillus</a:t>
            </a:r>
            <a:r>
              <a:rPr lang="en-US" i="1" dirty="0" smtClean="0"/>
              <a:t> </a:t>
            </a:r>
            <a:r>
              <a:rPr lang="en-US" i="1" dirty="0" err="1" smtClean="0"/>
              <a:t>niger,Candida</a:t>
            </a:r>
            <a:r>
              <a:rPr lang="en-US" i="1" dirty="0" smtClean="0"/>
              <a:t> </a:t>
            </a:r>
            <a:r>
              <a:rPr lang="en-US" i="1" dirty="0" err="1" smtClean="0"/>
              <a:t>lipolytica</a:t>
            </a:r>
            <a:r>
              <a:rPr lang="en-US" dirty="0" smtClean="0"/>
              <a:t>,) are used in detergent formulations and are helpful in removing oily stains from the laundry. You must have noticed that bottled fruit juices bought</a:t>
            </a:r>
          </a:p>
          <a:p>
            <a:pPr algn="just"/>
            <a:r>
              <a:rPr lang="en-US" dirty="0" smtClean="0"/>
              <a:t>the bottled juices are clarified by the use of </a:t>
            </a:r>
            <a:r>
              <a:rPr lang="en-US" dirty="0" err="1" smtClean="0"/>
              <a:t>pectinases</a:t>
            </a:r>
            <a:r>
              <a:rPr lang="en-US" dirty="0" smtClean="0"/>
              <a:t> (</a:t>
            </a:r>
            <a:r>
              <a:rPr lang="en-US" i="1" dirty="0" err="1" smtClean="0"/>
              <a:t>Aspergillus</a:t>
            </a:r>
            <a:r>
              <a:rPr lang="en-US" i="1" dirty="0" smtClean="0"/>
              <a:t> </a:t>
            </a:r>
            <a:r>
              <a:rPr lang="en-US" i="1" dirty="0" err="1" smtClean="0"/>
              <a:t>niger</a:t>
            </a:r>
            <a:r>
              <a:rPr lang="en-US" i="1" dirty="0" smtClean="0"/>
              <a:t>, </a:t>
            </a:r>
            <a:r>
              <a:rPr lang="en-US" i="1" dirty="0" err="1" smtClean="0"/>
              <a:t>Byssochlamys</a:t>
            </a:r>
            <a:r>
              <a:rPr lang="en-US" i="1" dirty="0" smtClean="0"/>
              <a:t> </a:t>
            </a:r>
            <a:r>
              <a:rPr lang="en-US" i="1" dirty="0" err="1" smtClean="0"/>
              <a:t>fluvo</a:t>
            </a:r>
            <a:r>
              <a:rPr lang="en-US" i="1" dirty="0" smtClean="0"/>
              <a:t>)</a:t>
            </a:r>
            <a:r>
              <a:rPr lang="en-US" dirty="0" smtClean="0"/>
              <a:t> and  proteases(</a:t>
            </a:r>
            <a:r>
              <a:rPr lang="en-US" i="1" dirty="0" smtClean="0"/>
              <a:t>Bacillus </a:t>
            </a:r>
            <a:r>
              <a:rPr lang="en-US" i="1" dirty="0" err="1" smtClean="0"/>
              <a:t>licheniformis</a:t>
            </a:r>
            <a:r>
              <a:rPr lang="en-US" i="1" dirty="0" smtClean="0"/>
              <a:t>, Bacillus </a:t>
            </a:r>
            <a:r>
              <a:rPr lang="en-US" i="1" dirty="0" err="1" smtClean="0"/>
              <a:t>sp,Aspergillus</a:t>
            </a:r>
            <a:r>
              <a:rPr lang="en-US" i="1" dirty="0" smtClean="0"/>
              <a:t> sp</a:t>
            </a:r>
            <a:r>
              <a:rPr lang="en-US" dirty="0" smtClean="0"/>
              <a:t>).</a:t>
            </a:r>
          </a:p>
          <a:p>
            <a:pPr algn="just"/>
            <a:r>
              <a:rPr lang="en-US" dirty="0" smtClean="0"/>
              <a:t> Streptokinase produced by the bacterium </a:t>
            </a:r>
            <a:r>
              <a:rPr lang="en-US" i="1" dirty="0" smtClean="0"/>
              <a:t>Streptococcus and </a:t>
            </a:r>
            <a:r>
              <a:rPr lang="en-US" dirty="0" smtClean="0"/>
              <a:t>modified by genetic engineering is used as a ‘clot buster’ for removing clots from the blood vessels of patients who have undergone myocardial </a:t>
            </a:r>
            <a:r>
              <a:rPr lang="en-US" dirty="0" err="1" smtClean="0"/>
              <a:t>infaction</a:t>
            </a:r>
            <a:r>
              <a:rPr lang="en-US" dirty="0" smtClean="0"/>
              <a:t> leading to heart attack.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latin typeface="Garamond" pitchFamily="18" charset="0"/>
              </a:rPr>
              <a:t>BIOACTIVE MOLECULES</a:t>
            </a:r>
          </a:p>
        </p:txBody>
      </p:sp>
      <p:graphicFrame>
        <p:nvGraphicFramePr>
          <p:cNvPr id="17450" name="Group 42"/>
          <p:cNvGraphicFramePr>
            <a:graphicFrameLocks noGrp="1"/>
          </p:cNvGraphicFramePr>
          <p:nvPr>
            <p:ph type="tbl" idx="1"/>
          </p:nvPr>
        </p:nvGraphicFramePr>
        <p:xfrm>
          <a:off x="457200" y="2286000"/>
          <a:ext cx="8229600" cy="3352800"/>
        </p:xfrm>
        <a:graphic>
          <a:graphicData uri="http://schemas.openxmlformats.org/drawingml/2006/table">
            <a:tbl>
              <a:tblPr/>
              <a:tblGrid>
                <a:gridCol w="2286000"/>
                <a:gridCol w="3200400"/>
                <a:gridCol w="2743200"/>
              </a:tblGrid>
              <a:tr h="226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Garamond" pitchFamily="18" charset="0"/>
                        </a:rPr>
                        <a:t>Chemicals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Cyclosporin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Garamond" pitchFamily="18" charset="0"/>
                        </a:rPr>
                        <a:t>Microbes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Garamond" pitchFamily="18" charset="0"/>
                        </a:rPr>
                        <a:t>Trichoderma polysporum </a:t>
                      </a:r>
                      <a:r>
                        <a:rPr kumimoji="0" lang="en-US" sz="2800" b="0" i="0" u="none" strike="noStrike" cap="none" normalizeH="0" baseline="0" dirty="0" smtClean="0">
                          <a:ln>
                            <a:noFill/>
                          </a:ln>
                          <a:solidFill>
                            <a:schemeClr val="tx1"/>
                          </a:solidFill>
                          <a:effectLst/>
                          <a:latin typeface="Garamond" pitchFamily="18" charset="0"/>
                        </a:rPr>
                        <a:t>(fungus)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Garamond" pitchFamily="18" charset="0"/>
                        </a:rPr>
                        <a:t>Role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Immuno supressive agent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Garamond" pitchFamily="18" charset="0"/>
                        </a:rPr>
                        <a:t>statins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Garamond" pitchFamily="18" charset="0"/>
                        </a:rPr>
                        <a:t>Monascus purpureus</a:t>
                      </a:r>
                      <a:r>
                        <a:rPr kumimoji="0" lang="en-US" sz="2800" b="0" i="0" u="none" strike="noStrike" cap="none" normalizeH="0" baseline="0" smtClean="0">
                          <a:ln>
                            <a:noFill/>
                          </a:ln>
                          <a:solidFill>
                            <a:schemeClr val="tx1"/>
                          </a:solidFill>
                          <a:effectLst/>
                          <a:latin typeface="Garamond" pitchFamily="18" charset="0"/>
                        </a:rPr>
                        <a:t> (yeast)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Garamond" pitchFamily="18" charset="0"/>
                        </a:rPr>
                        <a:t>Lowers blood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NCERT Exemplar Class 12 Biology Chapter 10 Microbes in Human Welfare -  Learn CBSE"/>
          <p:cNvPicPr>
            <a:picLocks noChangeAspect="1" noChangeArrowheads="1"/>
          </p:cNvPicPr>
          <p:nvPr/>
        </p:nvPicPr>
        <p:blipFill>
          <a:blip r:embed="rId2"/>
          <a:srcRect/>
          <a:stretch>
            <a:fillRect/>
          </a:stretch>
        </p:blipFill>
        <p:spPr bwMode="auto">
          <a:xfrm>
            <a:off x="612775" y="1400174"/>
            <a:ext cx="8150225" cy="301942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Bioactive Molecule</a:t>
            </a:r>
            <a:endParaRPr lang="en-US" dirty="0"/>
          </a:p>
        </p:txBody>
      </p:sp>
      <p:sp>
        <p:nvSpPr>
          <p:cNvPr id="3" name="Content Placeholder 2"/>
          <p:cNvSpPr>
            <a:spLocks noGrp="1"/>
          </p:cNvSpPr>
          <p:nvPr>
            <p:ph idx="1"/>
          </p:nvPr>
        </p:nvSpPr>
        <p:spPr/>
        <p:txBody>
          <a:bodyPr>
            <a:normAutofit/>
          </a:bodyPr>
          <a:lstStyle/>
          <a:p>
            <a:pPr algn="just"/>
            <a:r>
              <a:rPr lang="en-US" b="1" dirty="0" err="1" smtClean="0"/>
              <a:t>Cyclosporin</a:t>
            </a:r>
            <a:r>
              <a:rPr lang="en-US" b="1" dirty="0" smtClean="0"/>
              <a:t> A </a:t>
            </a:r>
            <a:r>
              <a:rPr lang="en-US" dirty="0" smtClean="0"/>
              <a:t>,  that is used as an immunosuppressive agent in organ-transplant patients, is produced by the fungus </a:t>
            </a:r>
            <a:r>
              <a:rPr lang="en-US" i="1" dirty="0" err="1" smtClean="0"/>
              <a:t>Trichoderma</a:t>
            </a:r>
            <a:r>
              <a:rPr lang="en-US" i="1" dirty="0" smtClean="0"/>
              <a:t> </a:t>
            </a:r>
            <a:r>
              <a:rPr lang="en-US" i="1" dirty="0" err="1" smtClean="0"/>
              <a:t>polysporum</a:t>
            </a:r>
            <a:r>
              <a:rPr lang="en-US" i="1" dirty="0" smtClean="0"/>
              <a:t>.</a:t>
            </a:r>
          </a:p>
          <a:p>
            <a:pPr algn="just"/>
            <a:r>
              <a:rPr lang="en-US" i="1" dirty="0" smtClean="0"/>
              <a:t> </a:t>
            </a:r>
            <a:r>
              <a:rPr lang="en-US" b="1" dirty="0" err="1" smtClean="0"/>
              <a:t>Statins</a:t>
            </a:r>
            <a:r>
              <a:rPr lang="en-US" i="1" dirty="0" smtClean="0"/>
              <a:t> </a:t>
            </a:r>
            <a:r>
              <a:rPr lang="en-US" dirty="0" smtClean="0"/>
              <a:t>produced by the yeast </a:t>
            </a:r>
            <a:r>
              <a:rPr lang="en-US" dirty="0" err="1" smtClean="0"/>
              <a:t>Monascus</a:t>
            </a:r>
            <a:r>
              <a:rPr lang="en-US" dirty="0" smtClean="0"/>
              <a:t> </a:t>
            </a:r>
            <a:r>
              <a:rPr lang="en-US" dirty="0" err="1" smtClean="0"/>
              <a:t>purpureus</a:t>
            </a:r>
            <a:r>
              <a:rPr lang="en-US" dirty="0" smtClean="0"/>
              <a:t> have been </a:t>
            </a:r>
            <a:r>
              <a:rPr lang="en-US" dirty="0" err="1" smtClean="0"/>
              <a:t>commercialised</a:t>
            </a:r>
            <a:r>
              <a:rPr lang="en-US" dirty="0" smtClean="0"/>
              <a:t> as blood-cholesterol lowering agents. It acts by competitively inhibiting the enzyme responsible for synthesis of cholesterol.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IN" b="1" dirty="0" smtClean="0"/>
              <a:t>Microbes in sewage treatment:</a:t>
            </a:r>
          </a:p>
          <a:p>
            <a:pPr algn="just"/>
            <a:r>
              <a:rPr lang="en-US" dirty="0" smtClean="0"/>
              <a:t>Sewage is the municipal waste water containing large human excreta. It contains organic waste and pathogens. </a:t>
            </a:r>
          </a:p>
          <a:p>
            <a:pPr algn="just"/>
            <a:r>
              <a:rPr lang="en-US" dirty="0" smtClean="0"/>
              <a:t>Before discharging into natural water bodies sewage water is made less polluted by treating in sewage treatment plants (STPs).</a:t>
            </a:r>
          </a:p>
          <a:p>
            <a:pPr algn="just"/>
            <a:endParaRPr lang="en-IN" dirty="0" smtClean="0"/>
          </a:p>
          <a:p>
            <a:pPr algn="just">
              <a:buNone/>
            </a:pPr>
            <a:endParaRPr lang="en-IN" dirty="0" smtClean="0"/>
          </a:p>
        </p:txBody>
      </p:sp>
      <p:pic>
        <p:nvPicPr>
          <p:cNvPr id="4" name="Picture 3" descr="water-for-sewage.jpg"/>
          <p:cNvPicPr>
            <a:picLocks noChangeAspect="1"/>
          </p:cNvPicPr>
          <p:nvPr/>
        </p:nvPicPr>
        <p:blipFill>
          <a:blip r:embed="rId2" cstate="print"/>
          <a:stretch>
            <a:fillRect/>
          </a:stretch>
        </p:blipFill>
        <p:spPr>
          <a:xfrm>
            <a:off x="-1" y="3786190"/>
            <a:ext cx="4095747" cy="3071810"/>
          </a:xfrm>
          <a:prstGeom prst="rect">
            <a:avLst/>
          </a:prstGeom>
        </p:spPr>
      </p:pic>
      <p:pic>
        <p:nvPicPr>
          <p:cNvPr id="5" name="Picture 4" descr="sewage-pipe.jpg"/>
          <p:cNvPicPr>
            <a:picLocks noChangeAspect="1"/>
          </p:cNvPicPr>
          <p:nvPr/>
        </p:nvPicPr>
        <p:blipFill>
          <a:blip r:embed="rId3" cstate="print"/>
          <a:stretch>
            <a:fillRect/>
          </a:stretch>
        </p:blipFill>
        <p:spPr>
          <a:xfrm>
            <a:off x="4071934" y="3786190"/>
            <a:ext cx="5072066" cy="3114678"/>
          </a:xfrm>
          <a:prstGeom prst="rect">
            <a:avLst/>
          </a:prstGeom>
        </p:spPr>
      </p:pic>
      <p:pic>
        <p:nvPicPr>
          <p:cNvPr id="6" name="Picture 5" descr="shutterstock_78242434-390x285.jpg"/>
          <p:cNvPicPr>
            <a:picLocks noChangeAspect="1"/>
          </p:cNvPicPr>
          <p:nvPr/>
        </p:nvPicPr>
        <p:blipFill>
          <a:blip r:embed="rId4" cstate="print"/>
          <a:stretch>
            <a:fillRect/>
          </a:stretch>
        </p:blipFill>
        <p:spPr>
          <a:xfrm>
            <a:off x="4071934" y="3714752"/>
            <a:ext cx="5072066" cy="3236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01200" cy="990600"/>
          </a:xfrm>
        </p:spPr>
        <p:txBody>
          <a:bodyPr>
            <a:normAutofit fontScale="90000"/>
          </a:bodyPr>
          <a:lstStyle/>
          <a:p>
            <a:pPr algn="ctr"/>
            <a:r>
              <a:rPr lang="en-US" b="1" dirty="0" smtClean="0"/>
              <a:t>SEWAGE TREATMENT PLANTS (STPS)</a:t>
            </a:r>
            <a:endParaRPr lang="en-IN" b="1" dirty="0"/>
          </a:p>
        </p:txBody>
      </p:sp>
      <p:pic>
        <p:nvPicPr>
          <p:cNvPr id="4" name="Content Placeholder 3" descr="BluePlains-690.jpg"/>
          <p:cNvPicPr>
            <a:picLocks noGrp="1" noChangeAspect="1"/>
          </p:cNvPicPr>
          <p:nvPr>
            <p:ph idx="1"/>
          </p:nvPr>
        </p:nvPicPr>
        <p:blipFill>
          <a:blip r:embed="rId2" cstate="print"/>
          <a:stretch>
            <a:fillRect/>
          </a:stretch>
        </p:blipFill>
        <p:spPr>
          <a:xfrm>
            <a:off x="1285875" y="2397125"/>
            <a:ext cx="6572250" cy="3381375"/>
          </a:xfrm>
        </p:spPr>
      </p:pic>
      <p:pic>
        <p:nvPicPr>
          <p:cNvPr id="5" name="Picture 4" descr="sewage-treatment-plant-AAT.jpg"/>
          <p:cNvPicPr>
            <a:picLocks noChangeAspect="1"/>
          </p:cNvPicPr>
          <p:nvPr/>
        </p:nvPicPr>
        <p:blipFill>
          <a:blip r:embed="rId3" cstate="print"/>
          <a:stretch>
            <a:fillRect/>
          </a:stretch>
        </p:blipFill>
        <p:spPr>
          <a:xfrm>
            <a:off x="0" y="1019991"/>
            <a:ext cx="9144000" cy="5816890"/>
          </a:xfrm>
          <a:prstGeom prst="rect">
            <a:avLst/>
          </a:prstGeom>
        </p:spPr>
      </p:pic>
      <p:pic>
        <p:nvPicPr>
          <p:cNvPr id="6" name="Picture 5" descr="tratatamiento_terciario_agua_residual.jpg"/>
          <p:cNvPicPr>
            <a:picLocks noChangeAspect="1"/>
          </p:cNvPicPr>
          <p:nvPr/>
        </p:nvPicPr>
        <p:blipFill>
          <a:blip r:embed="rId4" cstate="print"/>
          <a:stretch>
            <a:fillRect/>
          </a:stretch>
        </p:blipFill>
        <p:spPr>
          <a:xfrm>
            <a:off x="0" y="1000108"/>
            <a:ext cx="9109094" cy="5857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lus Two Zoology Notes Chapter 7 Microbes in Human Welfare - A Plus Topper"/>
          <p:cNvPicPr>
            <a:picLocks noChangeAspect="1" noChangeArrowheads="1"/>
          </p:cNvPicPr>
          <p:nvPr/>
        </p:nvPicPr>
        <p:blipFill>
          <a:blip r:embed="rId2"/>
          <a:srcRect/>
          <a:stretch>
            <a:fillRect/>
          </a:stretch>
        </p:blipFill>
        <p:spPr bwMode="auto">
          <a:xfrm>
            <a:off x="228601" y="152400"/>
            <a:ext cx="8610600" cy="65532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a"/>
          <p:cNvPicPr>
            <a:picLocks noChangeAspect="1" noChangeArrowheads="1"/>
          </p:cNvPicPr>
          <p:nvPr/>
        </p:nvPicPr>
        <p:blipFill>
          <a:blip r:embed="rId2" cstate="print"/>
          <a:srcRect/>
          <a:stretch>
            <a:fillRect/>
          </a:stretch>
        </p:blipFill>
        <p:spPr bwMode="auto">
          <a:xfrm>
            <a:off x="838200" y="457199"/>
            <a:ext cx="7239000" cy="5638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icrobes In Human Welfare - NCERT Class 12 Biology"/>
          <p:cNvPicPr>
            <a:picLocks noChangeAspect="1" noChangeArrowheads="1"/>
          </p:cNvPicPr>
          <p:nvPr/>
        </p:nvPicPr>
        <p:blipFill>
          <a:blip r:embed="rId2"/>
          <a:srcRect/>
          <a:stretch>
            <a:fillRect/>
          </a:stretch>
        </p:blipFill>
        <p:spPr bwMode="auto">
          <a:xfrm>
            <a:off x="155575" y="0"/>
            <a:ext cx="8759825" cy="662939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a:stretch>
            <a:fillRect/>
          </a:stretch>
        </p:blipFill>
        <p:spPr bwMode="auto">
          <a:xfrm>
            <a:off x="533400" y="381000"/>
            <a:ext cx="8305800" cy="60198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10600" cy="5181600"/>
          </a:xfrm>
        </p:spPr>
        <p:txBody>
          <a:bodyPr>
            <a:normAutofit/>
          </a:bodyPr>
          <a:lstStyle/>
          <a:p>
            <a:pPr marL="514350" indent="-514350" algn="just">
              <a:buFont typeface="+mj-lt"/>
              <a:buAutoNum type="arabicPeriod"/>
            </a:pPr>
            <a:r>
              <a:rPr lang="en-IN" dirty="0" smtClean="0"/>
              <a:t>It involves the physical removal of sewage particles through filtration and sedimentation.</a:t>
            </a:r>
          </a:p>
          <a:p>
            <a:pPr marL="514350" indent="-514350" algn="just">
              <a:buFont typeface="+mj-lt"/>
              <a:buAutoNum type="arabicPeriod"/>
            </a:pPr>
            <a:r>
              <a:rPr lang="en-IN" dirty="0" smtClean="0"/>
              <a:t>Initially floating debris is removed by filtration.</a:t>
            </a:r>
          </a:p>
          <a:p>
            <a:pPr marL="514350" indent="-514350" algn="just">
              <a:buFont typeface="+mj-lt"/>
              <a:buAutoNum type="arabicPeriod"/>
            </a:pPr>
            <a:r>
              <a:rPr lang="en-IN" dirty="0" smtClean="0"/>
              <a:t>The grit (soil and small pebbles) are removed by sedimentation.</a:t>
            </a:r>
          </a:p>
          <a:p>
            <a:pPr marL="514350" indent="-514350" algn="just">
              <a:buFont typeface="+mj-lt"/>
              <a:buAutoNum type="arabicPeriod"/>
            </a:pPr>
            <a:r>
              <a:rPr lang="en-IN" dirty="0" smtClean="0"/>
              <a:t>All solids that settle form the primary sludge, and the supernatant forms the effluents.</a:t>
            </a:r>
          </a:p>
          <a:p>
            <a:pPr marL="514350" indent="-514350" algn="just">
              <a:buFont typeface="+mj-lt"/>
              <a:buAutoNum type="arabicPeriod"/>
            </a:pPr>
            <a:r>
              <a:rPr lang="en-IN" dirty="0" smtClean="0"/>
              <a:t>The effluents of the primary settling tank is taken for secondary treatment.</a:t>
            </a:r>
          </a:p>
          <a:p>
            <a:pPr algn="just"/>
            <a:endParaRPr lang="en-IN" dirty="0"/>
          </a:p>
        </p:txBody>
      </p:sp>
      <p:sp>
        <p:nvSpPr>
          <p:cNvPr id="4" name="Rectangle 3"/>
          <p:cNvSpPr/>
          <p:nvPr/>
        </p:nvSpPr>
        <p:spPr>
          <a:xfrm>
            <a:off x="381001" y="609600"/>
            <a:ext cx="8458199" cy="584775"/>
          </a:xfrm>
          <a:prstGeom prst="rect">
            <a:avLst/>
          </a:prstGeom>
        </p:spPr>
        <p:txBody>
          <a:bodyPr wrap="square">
            <a:spAutoFit/>
          </a:bodyPr>
          <a:lstStyle/>
          <a:p>
            <a:pPr algn="ctr"/>
            <a:r>
              <a:rPr lang="en-IN" sz="3200" b="1" dirty="0" smtClean="0">
                <a:solidFill>
                  <a:srgbClr val="FF0000"/>
                </a:solidFill>
              </a:rPr>
              <a:t>PRIMARY TREATMENT OF SEWAGE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257800"/>
          </a:xfrm>
        </p:spPr>
        <p:txBody>
          <a:bodyPr>
            <a:noAutofit/>
          </a:bodyPr>
          <a:lstStyle/>
          <a:p>
            <a:pPr marL="514350" indent="-514350" algn="just">
              <a:buFont typeface="+mj-lt"/>
              <a:buAutoNum type="arabicPeriod"/>
            </a:pPr>
            <a:r>
              <a:rPr lang="en-IN" sz="2400" dirty="0" smtClean="0"/>
              <a:t>The primary effluent is passed into large aeration tanks. This allows vigorous growth of useful aerobic microbes.</a:t>
            </a:r>
          </a:p>
          <a:p>
            <a:pPr marL="514350" indent="-514350" algn="just">
              <a:buFont typeface="+mj-lt"/>
              <a:buAutoNum type="arabicPeriod"/>
            </a:pPr>
            <a:r>
              <a:rPr lang="en-IN" sz="2400" dirty="0" smtClean="0"/>
              <a:t>These microbes consumes the major part of the organic matter in the effluent.</a:t>
            </a:r>
          </a:p>
          <a:p>
            <a:pPr marL="514350" indent="-514350" algn="just">
              <a:buFont typeface="+mj-lt"/>
              <a:buAutoNum type="arabicPeriod"/>
            </a:pPr>
            <a:r>
              <a:rPr lang="en-IN" sz="2400" dirty="0" smtClean="0"/>
              <a:t>This significantly reduces the BOD (biochemical oxygen demand) of the effluent.</a:t>
            </a:r>
          </a:p>
          <a:p>
            <a:pPr marL="514350" indent="-514350" algn="just">
              <a:buFont typeface="+mj-lt"/>
              <a:buAutoNum type="arabicPeriod"/>
            </a:pPr>
            <a:r>
              <a:rPr lang="en-IN" sz="2400" dirty="0" smtClean="0"/>
              <a:t>Once the BOD of sewage reduced, the effluent is then passed into the settling tank. Where  the bacterial ’</a:t>
            </a:r>
            <a:r>
              <a:rPr lang="en-IN" sz="2400" dirty="0" err="1" smtClean="0"/>
              <a:t>flocs</a:t>
            </a:r>
            <a:r>
              <a:rPr lang="en-IN" sz="2400" dirty="0" smtClean="0"/>
              <a:t>’ are allowed to sediment. This sediment is called activated sludge.</a:t>
            </a:r>
          </a:p>
          <a:p>
            <a:pPr marL="514350" indent="-514350" algn="just">
              <a:buFont typeface="+mj-lt"/>
              <a:buAutoNum type="arabicPeriod"/>
            </a:pPr>
            <a:r>
              <a:rPr lang="en-IN" sz="2400" dirty="0" smtClean="0"/>
              <a:t>The sludge is pumped into anaerobic sludge digester.</a:t>
            </a:r>
          </a:p>
          <a:p>
            <a:pPr marL="514350" indent="-514350" algn="just">
              <a:buFont typeface="+mj-lt"/>
              <a:buAutoNum type="arabicPeriod"/>
            </a:pPr>
            <a:r>
              <a:rPr lang="en-IN" sz="2400" dirty="0" smtClean="0"/>
              <a:t>In the anaerobic sludge digester anaerobic bacteria  digest the bacteria and fungi in the sludge.</a:t>
            </a:r>
          </a:p>
          <a:p>
            <a:pPr marL="514350" indent="-514350" algn="just">
              <a:buFont typeface="+mj-lt"/>
              <a:buAutoNum type="arabicPeriod"/>
            </a:pPr>
            <a:r>
              <a:rPr lang="en-IN" sz="2400" dirty="0" smtClean="0"/>
              <a:t>During this bacteria produce biogas.</a:t>
            </a:r>
          </a:p>
          <a:p>
            <a:pPr marL="514350" indent="-514350" algn="just">
              <a:buFont typeface="+mj-lt"/>
              <a:buAutoNum type="arabicPeriod"/>
            </a:pPr>
            <a:r>
              <a:rPr lang="en-IN" sz="2400" dirty="0" smtClean="0"/>
              <a:t>The effluent from the secondary treatment plant is released into natural water body like rivers and streams.</a:t>
            </a:r>
          </a:p>
        </p:txBody>
      </p:sp>
      <p:sp>
        <p:nvSpPr>
          <p:cNvPr id="4" name="Rectangle 3"/>
          <p:cNvSpPr/>
          <p:nvPr/>
        </p:nvSpPr>
        <p:spPr>
          <a:xfrm>
            <a:off x="304800" y="141982"/>
            <a:ext cx="8534400" cy="1077218"/>
          </a:xfrm>
          <a:prstGeom prst="rect">
            <a:avLst/>
          </a:prstGeom>
        </p:spPr>
        <p:txBody>
          <a:bodyPr wrap="square">
            <a:spAutoFit/>
          </a:bodyPr>
          <a:lstStyle/>
          <a:p>
            <a:pPr algn="ctr">
              <a:buNone/>
            </a:pPr>
            <a:r>
              <a:rPr lang="en-IN" sz="3200" b="1" dirty="0" smtClean="0">
                <a:solidFill>
                  <a:srgbClr val="FF0000"/>
                </a:solidFill>
              </a:rPr>
              <a:t>SECOUNDARY TREATMENT OF SEWAGE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305800" cy="4754563"/>
          </a:xfrm>
        </p:spPr>
        <p:txBody>
          <a:bodyPr/>
          <a:lstStyle/>
          <a:p>
            <a:pPr algn="just"/>
            <a:r>
              <a:rPr lang="en-IN" dirty="0" smtClean="0"/>
              <a:t>BOD is the amount of oxygen required to oxidize total organic matter by bacteria,  in one litter of water.</a:t>
            </a:r>
          </a:p>
          <a:p>
            <a:pPr algn="just"/>
            <a:r>
              <a:rPr lang="en-IN" dirty="0" smtClean="0"/>
              <a:t>BOD measures the organic matter present in the water.</a:t>
            </a:r>
          </a:p>
          <a:p>
            <a:pPr algn="just"/>
            <a:r>
              <a:rPr lang="en-IN" dirty="0" smtClean="0"/>
              <a:t>Greater the BOD of the waste water more is its polluting potential.</a:t>
            </a:r>
          </a:p>
          <a:p>
            <a:pPr algn="just"/>
            <a:endParaRPr lang="en-IN" b="1" dirty="0" smtClean="0"/>
          </a:p>
          <a:p>
            <a:pPr algn="just"/>
            <a:endParaRPr lang="en-IN" dirty="0" smtClean="0"/>
          </a:p>
          <a:p>
            <a:pPr algn="just"/>
            <a:endParaRPr lang="en-IN" dirty="0"/>
          </a:p>
        </p:txBody>
      </p:sp>
      <p:sp>
        <p:nvSpPr>
          <p:cNvPr id="4" name="Rectangle 3"/>
          <p:cNvSpPr/>
          <p:nvPr/>
        </p:nvSpPr>
        <p:spPr>
          <a:xfrm>
            <a:off x="228600" y="762000"/>
            <a:ext cx="8779775" cy="523220"/>
          </a:xfrm>
          <a:prstGeom prst="rect">
            <a:avLst/>
          </a:prstGeom>
        </p:spPr>
        <p:txBody>
          <a:bodyPr wrap="square">
            <a:spAutoFit/>
          </a:bodyPr>
          <a:lstStyle/>
          <a:p>
            <a:pPr algn="ctr">
              <a:buNone/>
            </a:pPr>
            <a:r>
              <a:rPr lang="en-IN" sz="2800" b="1" dirty="0" smtClean="0">
                <a:solidFill>
                  <a:srgbClr val="FF0000"/>
                </a:solidFill>
              </a:rPr>
              <a:t>BOD (BIOCHEMICAL OXYGEN DEMAND)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2"/>
          <a:srcRect/>
          <a:stretch>
            <a:fillRect/>
          </a:stretch>
        </p:blipFill>
        <p:spPr bwMode="auto">
          <a:xfrm>
            <a:off x="381000" y="304800"/>
            <a:ext cx="8534400" cy="63246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IN" b="1" dirty="0" smtClean="0"/>
              <a:t>Biogas plant:</a:t>
            </a:r>
          </a:p>
          <a:p>
            <a:pPr algn="just"/>
            <a:r>
              <a:rPr lang="en-IN" dirty="0" smtClean="0"/>
              <a:t>Biogas is a mixture of gases containing methane (CH4), carbon dioxide (CO2) and hydrogen (H2) gases produced by the microbial activity.  It is used as fuel.</a:t>
            </a:r>
          </a:p>
        </p:txBody>
      </p:sp>
      <p:pic>
        <p:nvPicPr>
          <p:cNvPr id="4" name="Picture 3" descr="biogas plant photos (5).jpg"/>
          <p:cNvPicPr>
            <a:picLocks noChangeAspect="1"/>
          </p:cNvPicPr>
          <p:nvPr/>
        </p:nvPicPr>
        <p:blipFill>
          <a:blip r:embed="rId2" cstate="print"/>
          <a:stretch>
            <a:fillRect/>
          </a:stretch>
        </p:blipFill>
        <p:spPr>
          <a:xfrm>
            <a:off x="-1" y="2643182"/>
            <a:ext cx="4643439" cy="4214818"/>
          </a:xfrm>
          <a:prstGeom prst="rect">
            <a:avLst/>
          </a:prstGeom>
        </p:spPr>
      </p:pic>
      <p:pic>
        <p:nvPicPr>
          <p:cNvPr id="5" name="Picture 4" descr="BioGas1 2.jpg"/>
          <p:cNvPicPr>
            <a:picLocks noChangeAspect="1"/>
          </p:cNvPicPr>
          <p:nvPr/>
        </p:nvPicPr>
        <p:blipFill>
          <a:blip r:embed="rId3" cstate="print"/>
          <a:stretch>
            <a:fillRect/>
          </a:stretch>
        </p:blipFill>
        <p:spPr>
          <a:xfrm>
            <a:off x="4559301" y="2643182"/>
            <a:ext cx="4584699" cy="4214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Anaerobic Digester Fundamental Steps"/>
          <p:cNvPicPr>
            <a:picLocks noChangeAspect="1" noChangeArrowheads="1"/>
          </p:cNvPicPr>
          <p:nvPr/>
        </p:nvPicPr>
        <p:blipFill>
          <a:blip r:embed="rId2" cstate="print"/>
          <a:srcRect/>
          <a:stretch>
            <a:fillRect/>
          </a:stretch>
        </p:blipFill>
        <p:spPr bwMode="auto">
          <a:xfrm>
            <a:off x="685800" y="381000"/>
            <a:ext cx="7315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HAPTER 10 MICROBES IN HUMAN WELFARE A. One mark questions:"/>
          <p:cNvPicPr>
            <a:picLocks noChangeAspect="1" noChangeArrowheads="1"/>
          </p:cNvPicPr>
          <p:nvPr/>
        </p:nvPicPr>
        <p:blipFill>
          <a:blip r:embed="rId2"/>
          <a:srcRect/>
          <a:stretch>
            <a:fillRect/>
          </a:stretch>
        </p:blipFill>
        <p:spPr bwMode="auto">
          <a:xfrm>
            <a:off x="1222375" y="1295400"/>
            <a:ext cx="6245225" cy="41148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1143000" y="838200"/>
            <a:ext cx="6858000" cy="46482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NCERT Exemplar Solutions for Class 12 Biology chapter 10 Microbes in Human  Welfare"/>
          <p:cNvPicPr>
            <a:picLocks noChangeAspect="1" noChangeArrowheads="1"/>
          </p:cNvPicPr>
          <p:nvPr/>
        </p:nvPicPr>
        <p:blipFill>
          <a:blip r:embed="rId2"/>
          <a:srcRect/>
          <a:stretch>
            <a:fillRect/>
          </a:stretch>
        </p:blipFill>
        <p:spPr bwMode="auto">
          <a:xfrm>
            <a:off x="1679575" y="1112837"/>
            <a:ext cx="6092825" cy="46021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533400" y="457200"/>
            <a:ext cx="10210800" cy="609600"/>
          </a:xfrm>
        </p:spPr>
        <p:txBody>
          <a:bodyPr>
            <a:normAutofit fontScale="90000"/>
          </a:bodyPr>
          <a:lstStyle/>
          <a:p>
            <a:pPr algn="ctr" fontAlgn="auto">
              <a:spcAft>
                <a:spcPts val="0"/>
              </a:spcAft>
              <a:defRPr/>
            </a:pPr>
            <a:r>
              <a:rPr lang="en-US" sz="4000" dirty="0" smtClean="0">
                <a:latin typeface="Garamond" pitchFamily="18" charset="0"/>
              </a:rPr>
              <a:t>MICROBES IN HOUSEHOLD PRODUCTS</a:t>
            </a:r>
          </a:p>
        </p:txBody>
      </p:sp>
      <p:graphicFrame>
        <p:nvGraphicFramePr>
          <p:cNvPr id="10306" name="Group 66"/>
          <p:cNvGraphicFramePr>
            <a:graphicFrameLocks noGrp="1"/>
          </p:cNvGraphicFramePr>
          <p:nvPr>
            <p:ph type="tbl" idx="1"/>
          </p:nvPr>
        </p:nvGraphicFramePr>
        <p:xfrm>
          <a:off x="685800" y="1981200"/>
          <a:ext cx="8229599" cy="3813366"/>
        </p:xfrm>
        <a:graphic>
          <a:graphicData uri="http://schemas.openxmlformats.org/drawingml/2006/table">
            <a:tbl>
              <a:tblPr/>
              <a:tblGrid>
                <a:gridCol w="728283"/>
                <a:gridCol w="2580854"/>
                <a:gridCol w="4920462"/>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itchFamily="18" charset="0"/>
                        </a:rPr>
                        <a:t>Sl.No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Name of microbes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Role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Garamond" pitchFamily="18" charset="0"/>
                        </a:rPr>
                        <a:t>Lactobacillus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Convert milk into curd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LAB- lactic acid bacteria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rPr>
                        <a:t>Convert milk into curd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rPr>
                        <a:t>Increase vitamin B</a:t>
                      </a:r>
                      <a:r>
                        <a:rPr kumimoji="0" lang="en-US" sz="2000" b="0" i="0" u="none" strike="noStrike" cap="none" normalizeH="0" baseline="-25000" dirty="0" smtClean="0">
                          <a:ln>
                            <a:noFill/>
                          </a:ln>
                          <a:solidFill>
                            <a:schemeClr val="tx1"/>
                          </a:solidFill>
                          <a:effectLst/>
                          <a:latin typeface="Garamond" pitchFamily="18" charset="0"/>
                        </a:rPr>
                        <a:t>12</a:t>
                      </a:r>
                      <a:r>
                        <a:rPr kumimoji="0" lang="en-US" sz="2000" b="0" i="0" u="none" strike="noStrike" cap="none" normalizeH="0" baseline="0" dirty="0" smtClean="0">
                          <a:ln>
                            <a:noFill/>
                          </a:ln>
                          <a:solidFill>
                            <a:schemeClr val="tx1"/>
                          </a:solidFill>
                          <a:effectLst/>
                          <a:latin typeface="Garamond" pitchFamily="18" charset="0"/>
                        </a:rPr>
                        <a:t> in milk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rPr>
                        <a:t>Check growth of pathogens in stomach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Garamond" pitchFamily="18" charset="0"/>
                        </a:rPr>
                        <a:t>Saccharomyces cerevisiae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fermentation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Garamond" pitchFamily="18" charset="0"/>
                        </a:rPr>
                        <a:t>Propionibacterium sharmanii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Swiss cheese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aramond" pitchFamily="18" charset="0"/>
                        </a:rPr>
                        <a:t>A specific fungi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rPr>
                        <a:t>Roquefort cheese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357561"/>
          </a:xfrm>
        </p:spPr>
        <p:txBody>
          <a:bodyPr>
            <a:normAutofit fontScale="70000" lnSpcReduction="20000"/>
          </a:bodyPr>
          <a:lstStyle/>
          <a:p>
            <a:pPr algn="ctr"/>
            <a:r>
              <a:rPr lang="en-IN" sz="4000" b="1" dirty="0" smtClean="0">
                <a:solidFill>
                  <a:srgbClr val="FF0000"/>
                </a:solidFill>
              </a:rPr>
              <a:t>Structure of biogas plant:</a:t>
            </a:r>
          </a:p>
          <a:p>
            <a:pPr marL="514350" indent="-514350" algn="just">
              <a:buFont typeface="+mj-lt"/>
              <a:buAutoNum type="arabicPeriod"/>
            </a:pPr>
            <a:r>
              <a:rPr lang="en-IN" dirty="0" smtClean="0"/>
              <a:t>The biogas plant consists of a concrete tank in which bio-wastes are collected and slurry of dung is fed.</a:t>
            </a:r>
          </a:p>
          <a:p>
            <a:pPr marL="514350" indent="-514350" algn="just">
              <a:buFont typeface="+mj-lt"/>
              <a:buAutoNum type="arabicPeriod"/>
            </a:pPr>
            <a:r>
              <a:rPr lang="en-IN" dirty="0" smtClean="0"/>
              <a:t> A floating cover is placed over the slurry, which keeps on rising as the gas is produced in the tank due to microbial (</a:t>
            </a:r>
            <a:r>
              <a:rPr lang="en-IN" dirty="0" err="1" smtClean="0"/>
              <a:t>methanogens</a:t>
            </a:r>
            <a:r>
              <a:rPr lang="en-IN" dirty="0" smtClean="0"/>
              <a:t>) activity.</a:t>
            </a:r>
          </a:p>
          <a:p>
            <a:pPr marL="514350" indent="-514350" algn="just">
              <a:buFont typeface="+mj-lt"/>
              <a:buAutoNum type="arabicPeriod"/>
            </a:pPr>
            <a:r>
              <a:rPr lang="en-IN" dirty="0" smtClean="0"/>
              <a:t>The biogas plant has an gas outlet, which is connected to a pipe to supply biogas to house.</a:t>
            </a:r>
          </a:p>
          <a:p>
            <a:pPr marL="514350" indent="-514350" algn="just">
              <a:buFont typeface="+mj-lt"/>
              <a:buAutoNum type="arabicPeriod"/>
            </a:pPr>
            <a:r>
              <a:rPr lang="en-IN" dirty="0" smtClean="0"/>
              <a:t>Used slurry is removed through another outlet and may be used as fertiliser.</a:t>
            </a:r>
          </a:p>
          <a:p>
            <a:pPr marL="514350" indent="-514350" algn="just">
              <a:buFont typeface="+mj-lt"/>
              <a:buAutoNum type="arabicPeriod"/>
            </a:pPr>
            <a:r>
              <a:rPr lang="en-IN" dirty="0" smtClean="0"/>
              <a:t>The biogas thus produced is used for cooking and lighting.</a:t>
            </a:r>
          </a:p>
          <a:p>
            <a:pPr algn="just"/>
            <a:endParaRPr lang="en-IN" dirty="0"/>
          </a:p>
        </p:txBody>
      </p:sp>
      <p:pic>
        <p:nvPicPr>
          <p:cNvPr id="6" name="Picture 5" descr="biogas1.jpg"/>
          <p:cNvPicPr>
            <a:picLocks noChangeAspect="1"/>
          </p:cNvPicPr>
          <p:nvPr/>
        </p:nvPicPr>
        <p:blipFill>
          <a:blip r:embed="rId2" cstate="print"/>
          <a:stretch>
            <a:fillRect/>
          </a:stretch>
        </p:blipFill>
        <p:spPr>
          <a:xfrm>
            <a:off x="533401" y="2971800"/>
            <a:ext cx="8153400" cy="3571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857496"/>
          </a:xfrm>
        </p:spPr>
        <p:txBody>
          <a:bodyPr>
            <a:normAutofit fontScale="92500" lnSpcReduction="10000"/>
          </a:bodyPr>
          <a:lstStyle/>
          <a:p>
            <a:pPr algn="just"/>
            <a:r>
              <a:rPr lang="en-IN" b="1" dirty="0" smtClean="0"/>
              <a:t>Biological controls of pest and disease.</a:t>
            </a:r>
          </a:p>
          <a:p>
            <a:pPr algn="just"/>
            <a:r>
              <a:rPr lang="en-US" dirty="0" smtClean="0"/>
              <a:t>Bio-control is the controlling plant disease and pest using biological method.</a:t>
            </a:r>
          </a:p>
          <a:p>
            <a:pPr algn="just"/>
            <a:r>
              <a:rPr lang="en-US" dirty="0" smtClean="0"/>
              <a:t>Example:</a:t>
            </a:r>
            <a:endParaRPr lang="en-IN" dirty="0" smtClean="0"/>
          </a:p>
          <a:p>
            <a:pPr algn="just"/>
            <a:r>
              <a:rPr lang="en-IN" dirty="0" smtClean="0"/>
              <a:t>The Ladybird are useful to control  aphids and Dragonflies for  mosquitoes.</a:t>
            </a:r>
          </a:p>
        </p:txBody>
      </p:sp>
      <p:pic>
        <p:nvPicPr>
          <p:cNvPr id="4" name="Picture 3" descr="A-seven-spot-ladybird-Coc-001.jpg"/>
          <p:cNvPicPr>
            <a:picLocks noChangeAspect="1"/>
          </p:cNvPicPr>
          <p:nvPr/>
        </p:nvPicPr>
        <p:blipFill>
          <a:blip r:embed="rId2" cstate="print"/>
          <a:stretch>
            <a:fillRect/>
          </a:stretch>
        </p:blipFill>
        <p:spPr>
          <a:xfrm>
            <a:off x="0" y="2928934"/>
            <a:ext cx="4786314" cy="3714776"/>
          </a:xfrm>
          <a:prstGeom prst="rect">
            <a:avLst/>
          </a:prstGeom>
        </p:spPr>
      </p:pic>
      <p:pic>
        <p:nvPicPr>
          <p:cNvPr id="5" name="Picture 4" descr="Soybean-Aphids.jpg"/>
          <p:cNvPicPr>
            <a:picLocks noChangeAspect="1"/>
          </p:cNvPicPr>
          <p:nvPr/>
        </p:nvPicPr>
        <p:blipFill>
          <a:blip r:embed="rId3" cstate="print"/>
          <a:stretch>
            <a:fillRect/>
          </a:stretch>
        </p:blipFill>
        <p:spPr>
          <a:xfrm>
            <a:off x="4572000" y="2928934"/>
            <a:ext cx="4572000" cy="3714776"/>
          </a:xfrm>
          <a:prstGeom prst="rect">
            <a:avLst/>
          </a:prstGeom>
        </p:spPr>
      </p:pic>
      <p:pic>
        <p:nvPicPr>
          <p:cNvPr id="6" name="Picture 5" descr="7-green-aphids.gif"/>
          <p:cNvPicPr>
            <a:picLocks noChangeAspect="1"/>
          </p:cNvPicPr>
          <p:nvPr/>
        </p:nvPicPr>
        <p:blipFill>
          <a:blip r:embed="rId4" cstate="print"/>
          <a:stretch>
            <a:fillRect/>
          </a:stretch>
        </p:blipFill>
        <p:spPr>
          <a:xfrm>
            <a:off x="4572000" y="2928934"/>
            <a:ext cx="4572000" cy="3733799"/>
          </a:xfrm>
          <a:prstGeom prst="rect">
            <a:avLst/>
          </a:prstGeom>
        </p:spPr>
      </p:pic>
      <p:pic>
        <p:nvPicPr>
          <p:cNvPr id="7" name="Picture 6" descr="tree-insect-control-aphid.gif"/>
          <p:cNvPicPr>
            <a:picLocks noChangeAspect="1"/>
          </p:cNvPicPr>
          <p:nvPr/>
        </p:nvPicPr>
        <p:blipFill>
          <a:blip r:embed="rId5" cstate="print"/>
          <a:stretch>
            <a:fillRect/>
          </a:stretch>
        </p:blipFill>
        <p:spPr>
          <a:xfrm>
            <a:off x="4489706" y="2928934"/>
            <a:ext cx="4654294" cy="3714776"/>
          </a:xfrm>
          <a:prstGeom prst="rect">
            <a:avLst/>
          </a:prstGeom>
        </p:spPr>
      </p:pic>
      <p:pic>
        <p:nvPicPr>
          <p:cNvPr id="8" name="Picture 7" descr="Ladybird.jpg"/>
          <p:cNvPicPr>
            <a:picLocks noChangeAspect="1"/>
          </p:cNvPicPr>
          <p:nvPr/>
        </p:nvPicPr>
        <p:blipFill>
          <a:blip r:embed="rId6" cstate="print"/>
          <a:stretch>
            <a:fillRect/>
          </a:stretch>
        </p:blipFill>
        <p:spPr>
          <a:xfrm>
            <a:off x="0" y="2928934"/>
            <a:ext cx="4929190" cy="3714776"/>
          </a:xfrm>
          <a:prstGeom prst="rect">
            <a:avLst/>
          </a:prstGeom>
        </p:spPr>
      </p:pic>
      <p:pic>
        <p:nvPicPr>
          <p:cNvPr id="9" name="Picture 8" descr="images.jpg"/>
          <p:cNvPicPr>
            <a:picLocks noChangeAspect="1"/>
          </p:cNvPicPr>
          <p:nvPr/>
        </p:nvPicPr>
        <p:blipFill>
          <a:blip r:embed="rId7" cstate="print"/>
          <a:stretch>
            <a:fillRect/>
          </a:stretch>
        </p:blipFill>
        <p:spPr>
          <a:xfrm>
            <a:off x="4849913" y="2928934"/>
            <a:ext cx="4294087"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915400" cy="3071809"/>
          </a:xfrm>
        </p:spPr>
        <p:txBody>
          <a:bodyPr>
            <a:normAutofit/>
          </a:bodyPr>
          <a:lstStyle/>
          <a:p>
            <a:pPr algn="ctr"/>
            <a:r>
              <a:rPr lang="en-US" b="1" dirty="0" smtClean="0"/>
              <a:t>Microbes in </a:t>
            </a:r>
            <a:r>
              <a:rPr lang="en-US" b="1" dirty="0" err="1" smtClean="0"/>
              <a:t>Biocontrol</a:t>
            </a:r>
            <a:r>
              <a:rPr lang="en-US" b="1" dirty="0" smtClean="0"/>
              <a:t>:</a:t>
            </a:r>
            <a:endParaRPr lang="en-IN" b="1" dirty="0" smtClean="0"/>
          </a:p>
          <a:p>
            <a:pPr marL="514350" indent="-514350" algn="just">
              <a:buFont typeface="+mj-lt"/>
              <a:buAutoNum type="arabicPeriod"/>
            </a:pPr>
            <a:r>
              <a:rPr lang="en-IN" i="1" dirty="0" smtClean="0"/>
              <a:t>Bacillus </a:t>
            </a:r>
            <a:r>
              <a:rPr lang="en-IN" i="1" dirty="0" err="1" smtClean="0"/>
              <a:t>thuringiensis</a:t>
            </a:r>
            <a:r>
              <a:rPr lang="en-IN" i="1" dirty="0" smtClean="0"/>
              <a:t> (Bt) used to control  caterpillars. Dried spores are mixed </a:t>
            </a:r>
            <a:r>
              <a:rPr lang="en-IN" dirty="0" smtClean="0"/>
              <a:t>with water and sprayed on plants.  These are eaten by the insect larvae. In the gut of the larvae, the toxin released kills the larvae.</a:t>
            </a:r>
          </a:p>
          <a:p>
            <a:pPr algn="just"/>
            <a:endParaRPr lang="en-IN" dirty="0"/>
          </a:p>
        </p:txBody>
      </p:sp>
      <p:pic>
        <p:nvPicPr>
          <p:cNvPr id="4" name="Picture 3" descr="B_thur16.jpg"/>
          <p:cNvPicPr>
            <a:picLocks noChangeAspect="1"/>
          </p:cNvPicPr>
          <p:nvPr/>
        </p:nvPicPr>
        <p:blipFill>
          <a:blip r:embed="rId2" cstate="print"/>
          <a:stretch>
            <a:fillRect/>
          </a:stretch>
        </p:blipFill>
        <p:spPr>
          <a:xfrm>
            <a:off x="0" y="3771900"/>
            <a:ext cx="3238500" cy="3086100"/>
          </a:xfrm>
          <a:prstGeom prst="rect">
            <a:avLst/>
          </a:prstGeom>
        </p:spPr>
      </p:pic>
      <p:pic>
        <p:nvPicPr>
          <p:cNvPr id="5" name="Picture 4" descr="120220151554IA8_logo_small.jpg"/>
          <p:cNvPicPr>
            <a:picLocks noChangeAspect="1"/>
          </p:cNvPicPr>
          <p:nvPr/>
        </p:nvPicPr>
        <p:blipFill>
          <a:blip r:embed="rId3" cstate="print"/>
          <a:stretch>
            <a:fillRect/>
          </a:stretch>
        </p:blipFill>
        <p:spPr>
          <a:xfrm>
            <a:off x="3214678" y="3714752"/>
            <a:ext cx="3214686" cy="3143248"/>
          </a:xfrm>
          <a:prstGeom prst="rect">
            <a:avLst/>
          </a:prstGeom>
        </p:spPr>
      </p:pic>
      <p:pic>
        <p:nvPicPr>
          <p:cNvPr id="6" name="Picture 5" descr="704735.jpg"/>
          <p:cNvPicPr>
            <a:picLocks noChangeAspect="1"/>
          </p:cNvPicPr>
          <p:nvPr/>
        </p:nvPicPr>
        <p:blipFill>
          <a:blip r:embed="rId4" cstate="print"/>
          <a:stretch>
            <a:fillRect/>
          </a:stretch>
        </p:blipFill>
        <p:spPr>
          <a:xfrm>
            <a:off x="3214678" y="3654301"/>
            <a:ext cx="4627566" cy="3203699"/>
          </a:xfrm>
          <a:prstGeom prst="rect">
            <a:avLst/>
          </a:prstGeom>
        </p:spPr>
      </p:pic>
      <p:pic>
        <p:nvPicPr>
          <p:cNvPr id="7" name="Picture 6" descr="4_68_Gusano Soldado (spodoptera exigua).jpg"/>
          <p:cNvPicPr>
            <a:picLocks noChangeAspect="1"/>
          </p:cNvPicPr>
          <p:nvPr/>
        </p:nvPicPr>
        <p:blipFill>
          <a:blip r:embed="rId5" cstate="print"/>
          <a:stretch>
            <a:fillRect/>
          </a:stretch>
        </p:blipFill>
        <p:spPr>
          <a:xfrm>
            <a:off x="5715008" y="3714752"/>
            <a:ext cx="3428992" cy="3143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500437"/>
          </a:xfrm>
        </p:spPr>
        <p:txBody>
          <a:bodyPr>
            <a:normAutofit fontScale="85000" lnSpcReduction="20000"/>
          </a:bodyPr>
          <a:lstStyle/>
          <a:p>
            <a:pPr marL="514350" indent="-514350" algn="just">
              <a:buNone/>
            </a:pPr>
            <a:r>
              <a:rPr lang="en-IN" i="1" dirty="0" smtClean="0"/>
              <a:t>2.  </a:t>
            </a:r>
            <a:r>
              <a:rPr lang="en-IN" i="1" dirty="0" err="1" smtClean="0"/>
              <a:t>Trichoderma</a:t>
            </a:r>
            <a:r>
              <a:rPr lang="en-IN" i="1" dirty="0" smtClean="0"/>
              <a:t> a free living fungus used to control several plant pathogens.</a:t>
            </a:r>
          </a:p>
          <a:p>
            <a:pPr marL="514350" indent="-514350" algn="just">
              <a:buAutoNum type="arabicPeriod" startAt="3"/>
            </a:pPr>
            <a:r>
              <a:rPr lang="en-IN" dirty="0" err="1" smtClean="0"/>
              <a:t>Baculoviruses</a:t>
            </a:r>
            <a:r>
              <a:rPr lang="en-IN" dirty="0" smtClean="0"/>
              <a:t> are pathogen that attack insects and other arthropods. </a:t>
            </a:r>
          </a:p>
          <a:p>
            <a:pPr algn="just"/>
            <a:r>
              <a:rPr lang="en-IN" dirty="0" smtClean="0"/>
              <a:t>The majority of </a:t>
            </a:r>
            <a:r>
              <a:rPr lang="en-IN" dirty="0" err="1" smtClean="0"/>
              <a:t>Baculoviruses</a:t>
            </a:r>
            <a:r>
              <a:rPr lang="en-IN" dirty="0" smtClean="0"/>
              <a:t> belongs to the genus </a:t>
            </a:r>
            <a:r>
              <a:rPr lang="en-IN" i="1" dirty="0" err="1" smtClean="0"/>
              <a:t>Nucleopolyhedrovirus</a:t>
            </a:r>
            <a:r>
              <a:rPr lang="en-IN" b="1" i="1" dirty="0" smtClean="0"/>
              <a:t>. </a:t>
            </a:r>
          </a:p>
          <a:p>
            <a:pPr algn="just"/>
            <a:r>
              <a:rPr lang="en-IN" dirty="0" smtClean="0"/>
              <a:t>These viruses are species-specific, narrow spectrum insecticidal application. They have no negative impacts on plants, mammals, birds, fish, etc. This is very use full in integrated pest management programme (IPM).</a:t>
            </a:r>
          </a:p>
          <a:p>
            <a:pPr algn="just"/>
            <a:endParaRPr lang="en-IN" dirty="0"/>
          </a:p>
        </p:txBody>
      </p:sp>
      <p:pic>
        <p:nvPicPr>
          <p:cNvPr id="4" name="Picture 3" descr="Tricho-Comm-Produced-h530.jpg"/>
          <p:cNvPicPr>
            <a:picLocks noChangeAspect="1"/>
          </p:cNvPicPr>
          <p:nvPr/>
        </p:nvPicPr>
        <p:blipFill>
          <a:blip r:embed="rId2" cstate="print"/>
          <a:stretch>
            <a:fillRect/>
          </a:stretch>
        </p:blipFill>
        <p:spPr>
          <a:xfrm>
            <a:off x="3786182" y="3581400"/>
            <a:ext cx="4443418" cy="2982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3357562"/>
          </a:xfrm>
        </p:spPr>
        <p:txBody>
          <a:bodyPr>
            <a:normAutofit fontScale="92500" lnSpcReduction="20000"/>
          </a:bodyPr>
          <a:lstStyle/>
          <a:p>
            <a:pPr algn="just"/>
            <a:r>
              <a:rPr lang="en-IN" b="1" dirty="0" smtClean="0"/>
              <a:t>Microbes helps in enriching soil nutrients:</a:t>
            </a:r>
          </a:p>
          <a:p>
            <a:pPr algn="just"/>
            <a:r>
              <a:rPr lang="en-IN" dirty="0" smtClean="0"/>
              <a:t>Microbes helps in enriching soil nutrients are called bio fertilizers. </a:t>
            </a:r>
          </a:p>
          <a:p>
            <a:pPr algn="just"/>
            <a:r>
              <a:rPr lang="en-IN" dirty="0" smtClean="0"/>
              <a:t> </a:t>
            </a:r>
            <a:r>
              <a:rPr lang="en-IN" i="1" dirty="0" err="1" smtClean="0"/>
              <a:t>Rhizobium</a:t>
            </a:r>
            <a:r>
              <a:rPr lang="en-IN" i="1" dirty="0" smtClean="0"/>
              <a:t> </a:t>
            </a:r>
            <a:r>
              <a:rPr lang="en-IN" dirty="0" smtClean="0"/>
              <a:t>bacteria found in the root nodules of leguminous plants fix  free atmospheric nitrogen into nitrate. It is used by the plant as nutrient.</a:t>
            </a:r>
          </a:p>
          <a:p>
            <a:pPr algn="just"/>
            <a:r>
              <a:rPr lang="en-IN" i="1" dirty="0" err="1" smtClean="0"/>
              <a:t>Azospirilium</a:t>
            </a:r>
            <a:r>
              <a:rPr lang="en-IN" i="1" dirty="0" smtClean="0"/>
              <a:t> and </a:t>
            </a:r>
            <a:r>
              <a:rPr lang="en-IN" i="1" dirty="0" err="1" smtClean="0"/>
              <a:t>Azotobacter</a:t>
            </a:r>
            <a:r>
              <a:rPr lang="en-IN" i="1" dirty="0" smtClean="0"/>
              <a:t> </a:t>
            </a:r>
            <a:r>
              <a:rPr lang="en-IN" dirty="0" smtClean="0"/>
              <a:t>bacteria fix atmospheric nitrogen and  increasing nitrogen content of the soil.</a:t>
            </a:r>
          </a:p>
        </p:txBody>
      </p:sp>
      <p:pic>
        <p:nvPicPr>
          <p:cNvPr id="4" name="Picture 3" descr="pea2.jpg"/>
          <p:cNvPicPr>
            <a:picLocks noChangeAspect="1"/>
          </p:cNvPicPr>
          <p:nvPr/>
        </p:nvPicPr>
        <p:blipFill>
          <a:blip r:embed="rId2" cstate="print"/>
          <a:stretch>
            <a:fillRect/>
          </a:stretch>
        </p:blipFill>
        <p:spPr>
          <a:xfrm>
            <a:off x="0" y="3429020"/>
            <a:ext cx="4357686" cy="3428980"/>
          </a:xfrm>
          <a:prstGeom prst="rect">
            <a:avLst/>
          </a:prstGeom>
        </p:spPr>
      </p:pic>
      <p:pic>
        <p:nvPicPr>
          <p:cNvPr id="5" name="Picture 4" descr="soybean.jpg"/>
          <p:cNvPicPr>
            <a:picLocks noChangeAspect="1"/>
          </p:cNvPicPr>
          <p:nvPr/>
        </p:nvPicPr>
        <p:blipFill>
          <a:blip r:embed="rId3" cstate="print"/>
          <a:stretch>
            <a:fillRect/>
          </a:stretch>
        </p:blipFill>
        <p:spPr>
          <a:xfrm>
            <a:off x="4286248" y="3429000"/>
            <a:ext cx="4857752" cy="3429000"/>
          </a:xfrm>
          <a:prstGeom prst="rect">
            <a:avLst/>
          </a:prstGeom>
        </p:spPr>
      </p:pic>
      <p:pic>
        <p:nvPicPr>
          <p:cNvPr id="6" name="Picture 5" descr="azotobacter-250x250.jpg"/>
          <p:cNvPicPr>
            <a:picLocks noChangeAspect="1"/>
          </p:cNvPicPr>
          <p:nvPr/>
        </p:nvPicPr>
        <p:blipFill>
          <a:blip r:embed="rId4" cstate="print"/>
          <a:stretch>
            <a:fillRect/>
          </a:stretch>
        </p:blipFill>
        <p:spPr>
          <a:xfrm>
            <a:off x="0" y="3286124"/>
            <a:ext cx="4286248" cy="3571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IN" dirty="0" err="1" smtClean="0"/>
              <a:t>Mycorrhiza</a:t>
            </a:r>
            <a:r>
              <a:rPr lang="en-IN" dirty="0" smtClean="0"/>
              <a:t> fungi symbiotically associated with root of many plants. It provides phosphorus to the plants from the soil.</a:t>
            </a:r>
          </a:p>
          <a:p>
            <a:pPr algn="just"/>
            <a:r>
              <a:rPr lang="en-IN" dirty="0" smtClean="0"/>
              <a:t>It Make the plant resistant to root-borne pathogen and increase tolerance to salinity and drought.</a:t>
            </a:r>
          </a:p>
          <a:p>
            <a:pPr algn="just"/>
            <a:endParaRPr lang="en-IN" dirty="0"/>
          </a:p>
        </p:txBody>
      </p:sp>
      <p:pic>
        <p:nvPicPr>
          <p:cNvPr id="4" name="Picture 3" descr="mycocompare.jpg"/>
          <p:cNvPicPr>
            <a:picLocks noChangeAspect="1"/>
          </p:cNvPicPr>
          <p:nvPr/>
        </p:nvPicPr>
        <p:blipFill>
          <a:blip r:embed="rId2" cstate="print"/>
          <a:stretch>
            <a:fillRect/>
          </a:stretch>
        </p:blipFill>
        <p:spPr>
          <a:xfrm>
            <a:off x="-1" y="3071810"/>
            <a:ext cx="9144001" cy="3786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MYCORRHIZA</a:t>
            </a:r>
            <a:endParaRPr lang="en-US" dirty="0"/>
          </a:p>
        </p:txBody>
      </p:sp>
      <p:sp>
        <p:nvSpPr>
          <p:cNvPr id="3" name="Content Placeholder 2"/>
          <p:cNvSpPr>
            <a:spLocks noGrp="1"/>
          </p:cNvSpPr>
          <p:nvPr>
            <p:ph idx="1"/>
          </p:nvPr>
        </p:nvSpPr>
        <p:spPr/>
        <p:txBody>
          <a:bodyPr/>
          <a:lstStyle/>
          <a:p>
            <a:pPr algn="just"/>
            <a:r>
              <a:rPr lang="en-US" dirty="0" smtClean="0"/>
              <a:t>ECTOMYCORRHIZA- In </a:t>
            </a:r>
            <a:r>
              <a:rPr lang="en-US" dirty="0" err="1" smtClean="0"/>
              <a:t>Pinus,Eucalyptus</a:t>
            </a:r>
            <a:r>
              <a:rPr lang="en-US" dirty="0" smtClean="0"/>
              <a:t>.</a:t>
            </a:r>
          </a:p>
          <a:p>
            <a:pPr algn="just"/>
            <a:r>
              <a:rPr lang="en-US" dirty="0" smtClean="0"/>
              <a:t>ENDOMYCORRHIZA-The fungal </a:t>
            </a:r>
            <a:r>
              <a:rPr lang="en-US" dirty="0" err="1" smtClean="0"/>
              <a:t>hyphae</a:t>
            </a:r>
            <a:r>
              <a:rPr lang="en-US" dirty="0" smtClean="0"/>
              <a:t> along with their growth in the inter-cellular space may also invade the inner cellular region forming VESICULAR structure called </a:t>
            </a:r>
            <a:r>
              <a:rPr lang="en-US" dirty="0" err="1" smtClean="0"/>
              <a:t>ARBUSCLE.This</a:t>
            </a:r>
            <a:r>
              <a:rPr lang="en-US" dirty="0" smtClean="0"/>
              <a:t> type of close association is called VAM(Vesicular </a:t>
            </a:r>
            <a:r>
              <a:rPr lang="en-US" dirty="0" err="1" smtClean="0"/>
              <a:t>Arbuscular</a:t>
            </a:r>
            <a:r>
              <a:rPr lang="en-US" dirty="0" smtClean="0"/>
              <a:t> </a:t>
            </a:r>
            <a:r>
              <a:rPr lang="en-US" dirty="0" err="1" smtClean="0"/>
              <a:t>Mycorriza</a:t>
            </a:r>
            <a:r>
              <a:rPr lang="en-US" dirty="0" smtClean="0"/>
              <a:t>). </a:t>
            </a:r>
            <a:r>
              <a:rPr lang="en-US" dirty="0" err="1" smtClean="0"/>
              <a:t>Eg</a:t>
            </a:r>
            <a:r>
              <a:rPr lang="en-US" dirty="0" smtClean="0"/>
              <a:t>. </a:t>
            </a:r>
            <a:r>
              <a:rPr lang="en-US" dirty="0" err="1" smtClean="0"/>
              <a:t>Orchids,Woody</a:t>
            </a:r>
            <a:r>
              <a:rPr lang="en-US" dirty="0" smtClean="0"/>
              <a:t> plants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domycorrhizae-ectomycorrhizae"/>
          <p:cNvPicPr>
            <a:picLocks noChangeAspect="1" noChangeArrowheads="1"/>
          </p:cNvPicPr>
          <p:nvPr/>
        </p:nvPicPr>
        <p:blipFill>
          <a:blip r:embed="rId2" cstate="print"/>
          <a:srcRect/>
          <a:stretch>
            <a:fillRect/>
          </a:stretch>
        </p:blipFill>
        <p:spPr bwMode="auto">
          <a:xfrm>
            <a:off x="609600" y="533400"/>
            <a:ext cx="7391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538-004-2E138DF9"/>
          <p:cNvPicPr>
            <a:picLocks noChangeAspect="1" noChangeArrowheads="1"/>
          </p:cNvPicPr>
          <p:nvPr/>
        </p:nvPicPr>
        <p:blipFill>
          <a:blip r:embed="rId2" cstate="print"/>
          <a:srcRect b="11765"/>
          <a:stretch>
            <a:fillRect/>
          </a:stretch>
        </p:blipFill>
        <p:spPr bwMode="auto">
          <a:xfrm>
            <a:off x="533400" y="609600"/>
            <a:ext cx="8077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IN" dirty="0" err="1" smtClean="0"/>
              <a:t>Cyanobacteria</a:t>
            </a:r>
            <a:r>
              <a:rPr lang="en-IN" dirty="0" smtClean="0"/>
              <a:t> are autotrophic microbes widely distributed in aquatic and terrestrial habitats. Many of which fix atmospheric nitrogen and increase soil fertility. </a:t>
            </a:r>
          </a:p>
          <a:p>
            <a:pPr algn="just"/>
            <a:r>
              <a:rPr lang="en-IN" dirty="0" smtClean="0"/>
              <a:t>Ex. </a:t>
            </a:r>
            <a:r>
              <a:rPr lang="en-IN" i="1" dirty="0" smtClean="0"/>
              <a:t>Anabaena, </a:t>
            </a:r>
            <a:r>
              <a:rPr lang="en-IN" i="1" dirty="0" err="1" smtClean="0"/>
              <a:t>Nostoc</a:t>
            </a:r>
            <a:r>
              <a:rPr lang="en-IN" i="1" dirty="0" smtClean="0"/>
              <a:t>, and </a:t>
            </a:r>
            <a:r>
              <a:rPr lang="en-IN" i="1" dirty="0" err="1" smtClean="0"/>
              <a:t>Oscillatoria</a:t>
            </a:r>
            <a:r>
              <a:rPr lang="en-IN" i="1" dirty="0" smtClean="0"/>
              <a:t> etc.</a:t>
            </a:r>
            <a:endParaRPr lang="en-IN" dirty="0" smtClean="0"/>
          </a:p>
        </p:txBody>
      </p:sp>
      <p:pic>
        <p:nvPicPr>
          <p:cNvPr id="4" name="Picture 3" descr="Anabaena9c.jpg"/>
          <p:cNvPicPr>
            <a:picLocks noChangeAspect="1"/>
          </p:cNvPicPr>
          <p:nvPr/>
        </p:nvPicPr>
        <p:blipFill>
          <a:blip r:embed="rId2" cstate="print"/>
          <a:stretch>
            <a:fillRect/>
          </a:stretch>
        </p:blipFill>
        <p:spPr>
          <a:xfrm>
            <a:off x="0" y="3786190"/>
            <a:ext cx="2857488" cy="3071810"/>
          </a:xfrm>
          <a:prstGeom prst="rect">
            <a:avLst/>
          </a:prstGeom>
        </p:spPr>
      </p:pic>
      <p:pic>
        <p:nvPicPr>
          <p:cNvPr id="5" name="Picture 4" descr="Nostoc_Key20.jpg"/>
          <p:cNvPicPr>
            <a:picLocks noChangeAspect="1"/>
          </p:cNvPicPr>
          <p:nvPr/>
        </p:nvPicPr>
        <p:blipFill>
          <a:blip r:embed="rId3" cstate="print"/>
          <a:stretch>
            <a:fillRect/>
          </a:stretch>
        </p:blipFill>
        <p:spPr>
          <a:xfrm>
            <a:off x="2857488" y="3786190"/>
            <a:ext cx="3341845" cy="3071810"/>
          </a:xfrm>
          <a:prstGeom prst="rect">
            <a:avLst/>
          </a:prstGeom>
        </p:spPr>
      </p:pic>
      <p:pic>
        <p:nvPicPr>
          <p:cNvPr id="6" name="Picture 5" descr="sp_05.jpg"/>
          <p:cNvPicPr>
            <a:picLocks noChangeAspect="1"/>
          </p:cNvPicPr>
          <p:nvPr/>
        </p:nvPicPr>
        <p:blipFill>
          <a:blip r:embed="rId4" cstate="print"/>
          <a:stretch>
            <a:fillRect/>
          </a:stretch>
        </p:blipFill>
        <p:spPr>
          <a:xfrm>
            <a:off x="6176226" y="3786190"/>
            <a:ext cx="2967774" cy="3071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icrobes in Human Welfare | eMedicalPrep"/>
          <p:cNvPicPr>
            <a:picLocks noChangeAspect="1" noChangeArrowheads="1"/>
          </p:cNvPicPr>
          <p:nvPr/>
        </p:nvPicPr>
        <p:blipFill>
          <a:blip r:embed="rId2"/>
          <a:srcRect/>
          <a:stretch>
            <a:fillRect/>
          </a:stretch>
        </p:blipFill>
        <p:spPr bwMode="auto">
          <a:xfrm>
            <a:off x="155574" y="381000"/>
            <a:ext cx="8759826" cy="64008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MICROBES(bacteria)</a:t>
            </a:r>
            <a:endParaRPr lang="en-US" dirty="0"/>
          </a:p>
        </p:txBody>
      </p:sp>
      <p:sp>
        <p:nvSpPr>
          <p:cNvPr id="3" name="Content Placeholder 2"/>
          <p:cNvSpPr>
            <a:spLocks noGrp="1"/>
          </p:cNvSpPr>
          <p:nvPr>
            <p:ph idx="1"/>
          </p:nvPr>
        </p:nvSpPr>
        <p:spPr>
          <a:xfrm>
            <a:off x="228600" y="1775191"/>
            <a:ext cx="8763000" cy="4625609"/>
          </a:xfrm>
        </p:spPr>
        <p:txBody>
          <a:bodyPr/>
          <a:lstStyle/>
          <a:p>
            <a:pPr algn="just"/>
            <a:r>
              <a:rPr lang="en-US" dirty="0" smtClean="0"/>
              <a:t>Free Living –</a:t>
            </a:r>
            <a:r>
              <a:rPr lang="en-US" i="1" dirty="0" err="1" smtClean="0"/>
              <a:t>Azotobacter</a:t>
            </a:r>
            <a:r>
              <a:rPr lang="en-US" i="1" dirty="0" smtClean="0"/>
              <a:t>,  Bacillus, </a:t>
            </a:r>
            <a:r>
              <a:rPr lang="en-US" i="1" dirty="0" err="1" smtClean="0"/>
              <a:t>Beijernika</a:t>
            </a:r>
            <a:r>
              <a:rPr lang="en-US" i="1" dirty="0" smtClean="0"/>
              <a:t>, </a:t>
            </a:r>
            <a:r>
              <a:rPr lang="en-US" i="1" dirty="0" err="1" smtClean="0"/>
              <a:t>Clostridium,Azomonas</a:t>
            </a:r>
            <a:r>
              <a:rPr lang="en-US" i="1" dirty="0" smtClean="0"/>
              <a:t>, </a:t>
            </a:r>
            <a:r>
              <a:rPr lang="en-US" i="1" dirty="0" err="1" smtClean="0"/>
              <a:t>Derxia</a:t>
            </a:r>
            <a:r>
              <a:rPr lang="en-US" i="1" dirty="0" smtClean="0"/>
              <a:t>,</a:t>
            </a:r>
          </a:p>
          <a:p>
            <a:pPr algn="just"/>
            <a:r>
              <a:rPr lang="en-US" dirty="0" smtClean="0"/>
              <a:t>Symbiotic-</a:t>
            </a:r>
            <a:r>
              <a:rPr lang="en-US" i="1" dirty="0" err="1" smtClean="0"/>
              <a:t>Rhizobium,Bradyrhizobium,</a:t>
            </a:r>
            <a:r>
              <a:rPr lang="en-US" dirty="0" err="1" smtClean="0"/>
              <a:t>but</a:t>
            </a:r>
            <a:r>
              <a:rPr lang="en-US" dirty="0" smtClean="0"/>
              <a:t> </a:t>
            </a:r>
            <a:r>
              <a:rPr lang="en-US" dirty="0" err="1" smtClean="0"/>
              <a:t>nonleguminous</a:t>
            </a:r>
            <a:r>
              <a:rPr lang="en-US" dirty="0" smtClean="0"/>
              <a:t> </a:t>
            </a:r>
            <a:r>
              <a:rPr lang="en-US" i="1" dirty="0" err="1" smtClean="0"/>
              <a:t>Frankia</a:t>
            </a:r>
            <a:r>
              <a:rPr lang="en-US" dirty="0" smtClean="0"/>
              <a:t> in </a:t>
            </a:r>
            <a:r>
              <a:rPr lang="en-US" i="1" dirty="0" err="1" smtClean="0"/>
              <a:t>Casurina,Alnus,Myrica,Rubus</a:t>
            </a:r>
            <a:endParaRPr lang="en-US"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CYNOBACTERIA</a:t>
            </a:r>
            <a:endParaRPr lang="en-US" dirty="0"/>
          </a:p>
        </p:txBody>
      </p:sp>
      <p:sp>
        <p:nvSpPr>
          <p:cNvPr id="3" name="Content Placeholder 2"/>
          <p:cNvSpPr>
            <a:spLocks noGrp="1"/>
          </p:cNvSpPr>
          <p:nvPr>
            <p:ph idx="1"/>
          </p:nvPr>
        </p:nvSpPr>
        <p:spPr/>
        <p:txBody>
          <a:bodyPr/>
          <a:lstStyle/>
          <a:p>
            <a:pPr algn="just"/>
            <a:r>
              <a:rPr lang="en-US" dirty="0" smtClean="0"/>
              <a:t>Free living-</a:t>
            </a:r>
            <a:r>
              <a:rPr lang="en-US" i="1" dirty="0" smtClean="0"/>
              <a:t>Anabaena, </a:t>
            </a:r>
            <a:r>
              <a:rPr lang="en-US" i="1" dirty="0" err="1" smtClean="0"/>
              <a:t>Nostoc</a:t>
            </a:r>
            <a:r>
              <a:rPr lang="en-US" i="1" dirty="0" smtClean="0"/>
              <a:t>, </a:t>
            </a:r>
            <a:r>
              <a:rPr lang="en-US" i="1" dirty="0" err="1" smtClean="0"/>
              <a:t>Aulosira</a:t>
            </a:r>
            <a:r>
              <a:rPr lang="en-US" i="1" dirty="0" smtClean="0"/>
              <a:t>, </a:t>
            </a:r>
            <a:r>
              <a:rPr lang="en-US" i="1" dirty="0" err="1" smtClean="0"/>
              <a:t>Cylindrospermum</a:t>
            </a:r>
            <a:r>
              <a:rPr lang="en-US" i="1" dirty="0" smtClean="0"/>
              <a:t> </a:t>
            </a:r>
            <a:r>
              <a:rPr lang="en-US" i="1" dirty="0" err="1" smtClean="0"/>
              <a:t>licheniforme</a:t>
            </a:r>
            <a:r>
              <a:rPr lang="en-US" i="1" dirty="0" smtClean="0"/>
              <a:t>, </a:t>
            </a:r>
            <a:r>
              <a:rPr lang="en-US" i="1" dirty="0" err="1" smtClean="0"/>
              <a:t>Tolyopthrix</a:t>
            </a:r>
            <a:r>
              <a:rPr lang="en-US" i="1" dirty="0" smtClean="0"/>
              <a:t>, </a:t>
            </a:r>
            <a:r>
              <a:rPr lang="en-US" i="1" dirty="0" err="1" smtClean="0"/>
              <a:t>Stigonema</a:t>
            </a:r>
            <a:r>
              <a:rPr lang="en-US" i="1" dirty="0" smtClean="0"/>
              <a:t>,</a:t>
            </a:r>
          </a:p>
          <a:p>
            <a:pPr algn="just"/>
            <a:r>
              <a:rPr lang="en-US" dirty="0" smtClean="0"/>
              <a:t>Symbiotic-</a:t>
            </a:r>
            <a:r>
              <a:rPr lang="en-US" i="1" dirty="0" err="1" smtClean="0"/>
              <a:t>Azolla+Anabaena</a:t>
            </a:r>
            <a:r>
              <a:rPr lang="en-US" dirty="0" smtClean="0"/>
              <a:t>, </a:t>
            </a:r>
          </a:p>
          <a:p>
            <a:pPr algn="just"/>
            <a:r>
              <a:rPr lang="en-US" dirty="0" smtClean="0"/>
              <a:t>A nitrogen fixing microbes associated with </a:t>
            </a:r>
            <a:r>
              <a:rPr lang="en-US" dirty="0" err="1" smtClean="0"/>
              <a:t>Azolla</a:t>
            </a:r>
            <a:r>
              <a:rPr lang="en-US" dirty="0" smtClean="0"/>
              <a:t> in rice field is</a:t>
            </a:r>
          </a:p>
          <a:p>
            <a:pPr algn="just">
              <a:buNone/>
            </a:pPr>
            <a:r>
              <a:rPr lang="en-US" dirty="0" smtClean="0"/>
              <a:t>1.Spirulina,2.Tolypothrix,3.Anabaena,4.Frankia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PRIONS</a:t>
            </a:r>
            <a:endParaRPr lang="en-US" dirty="0"/>
          </a:p>
        </p:txBody>
      </p:sp>
      <p:sp>
        <p:nvSpPr>
          <p:cNvPr id="3" name="Content Placeholder 2"/>
          <p:cNvSpPr>
            <a:spLocks noGrp="1"/>
          </p:cNvSpPr>
          <p:nvPr>
            <p:ph idx="1"/>
          </p:nvPr>
        </p:nvSpPr>
        <p:spPr/>
        <p:txBody>
          <a:bodyPr>
            <a:normAutofit/>
          </a:bodyPr>
          <a:lstStyle/>
          <a:p>
            <a:pPr algn="just"/>
            <a:r>
              <a:rPr lang="en-US" dirty="0" smtClean="0"/>
              <a:t>Infective </a:t>
            </a:r>
            <a:r>
              <a:rPr lang="en-US" dirty="0" err="1" smtClean="0"/>
              <a:t>proteinous</a:t>
            </a:r>
            <a:r>
              <a:rPr lang="en-US" dirty="0" smtClean="0"/>
              <a:t> particles.</a:t>
            </a:r>
          </a:p>
          <a:p>
            <a:pPr algn="just"/>
            <a:r>
              <a:rPr lang="en-US" dirty="0" smtClean="0"/>
              <a:t>This term was used by </a:t>
            </a:r>
            <a:r>
              <a:rPr lang="en-US" dirty="0" err="1" smtClean="0"/>
              <a:t>Prusiner</a:t>
            </a:r>
            <a:r>
              <a:rPr lang="en-US" dirty="0" smtClean="0"/>
              <a:t>.</a:t>
            </a:r>
          </a:p>
          <a:p>
            <a:pPr algn="just"/>
            <a:r>
              <a:rPr lang="en-US" dirty="0" smtClean="0"/>
              <a:t>They cause some neurological disease in animals (including human) eg.MAD COW DISEASE in cattle and in human KURU DISEASE-nervous system disease(trembling in fear or shiver),KREUTZFELT-JACOB DISEASE(brain degenerate, mental deterioration and involuntary muscle spasms.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Microbes in human welfare | dubbtr"/>
          <p:cNvPicPr>
            <a:picLocks noChangeAspect="1" noChangeArrowheads="1"/>
          </p:cNvPicPr>
          <p:nvPr/>
        </p:nvPicPr>
        <p:blipFill>
          <a:blip r:embed="rId2" cstate="print"/>
          <a:srcRect/>
          <a:stretch>
            <a:fillRect/>
          </a:stretch>
        </p:blipFill>
        <p:spPr bwMode="auto">
          <a:xfrm>
            <a:off x="304800" y="152400"/>
            <a:ext cx="8077200" cy="3810000"/>
          </a:xfrm>
          <a:prstGeom prst="rect">
            <a:avLst/>
          </a:prstGeom>
          <a:noFill/>
        </p:spPr>
      </p:pic>
      <p:pic>
        <p:nvPicPr>
          <p:cNvPr id="94212" name="Picture 4" descr="19. What are micro-organisms? Briefly describe his role in human w"/>
          <p:cNvPicPr>
            <a:picLocks noChangeAspect="1" noChangeArrowheads="1"/>
          </p:cNvPicPr>
          <p:nvPr/>
        </p:nvPicPr>
        <p:blipFill>
          <a:blip r:embed="rId3"/>
          <a:srcRect/>
          <a:stretch>
            <a:fillRect/>
          </a:stretch>
        </p:blipFill>
        <p:spPr bwMode="auto">
          <a:xfrm>
            <a:off x="307975" y="4191000"/>
            <a:ext cx="8302625" cy="19812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Biology Microbes in Human Welfare 118. Which of the following in sewage  treatment removes suspended solids? (1) Secondary treatment (2| Kunduz"/>
          <p:cNvPicPr>
            <a:picLocks noChangeAspect="1" noChangeArrowheads="1"/>
          </p:cNvPicPr>
          <p:nvPr/>
        </p:nvPicPr>
        <p:blipFill>
          <a:blip r:embed="rId2"/>
          <a:srcRect/>
          <a:stretch>
            <a:fillRect/>
          </a:stretch>
        </p:blipFill>
        <p:spPr bwMode="auto">
          <a:xfrm>
            <a:off x="155575" y="549039"/>
            <a:ext cx="8378825" cy="1952861"/>
          </a:xfrm>
          <a:prstGeom prst="rect">
            <a:avLst/>
          </a:prstGeom>
          <a:noFill/>
        </p:spPr>
      </p:pic>
      <p:pic>
        <p:nvPicPr>
          <p:cNvPr id="96261" name="Picture 5"/>
          <p:cNvPicPr>
            <a:picLocks noChangeAspect="1" noChangeArrowheads="1"/>
          </p:cNvPicPr>
          <p:nvPr/>
        </p:nvPicPr>
        <p:blipFill>
          <a:blip r:embed="rId3"/>
          <a:srcRect/>
          <a:stretch>
            <a:fillRect/>
          </a:stretch>
        </p:blipFill>
        <p:spPr bwMode="auto">
          <a:xfrm>
            <a:off x="381000" y="2590801"/>
            <a:ext cx="8077200" cy="2057400"/>
          </a:xfrm>
          <a:prstGeom prst="rect">
            <a:avLst/>
          </a:prstGeom>
          <a:noFill/>
          <a:ln w="9525">
            <a:noFill/>
            <a:miter lim="800000"/>
            <a:headEnd/>
            <a:tailEnd/>
          </a:ln>
          <a:effectLst/>
        </p:spPr>
      </p:pic>
      <p:pic>
        <p:nvPicPr>
          <p:cNvPr id="96262" name="Picture 6"/>
          <p:cNvPicPr>
            <a:picLocks noChangeAspect="1" noChangeArrowheads="1"/>
          </p:cNvPicPr>
          <p:nvPr/>
        </p:nvPicPr>
        <p:blipFill>
          <a:blip r:embed="rId4"/>
          <a:srcRect/>
          <a:stretch>
            <a:fillRect/>
          </a:stretch>
        </p:blipFill>
        <p:spPr bwMode="auto">
          <a:xfrm>
            <a:off x="457200" y="4800601"/>
            <a:ext cx="8001000" cy="1752599"/>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Important Questions for CBSE Class 12 Biology Microbes in Household  Products, Industrial Products and in Sewage Treatment"/>
          <p:cNvPicPr>
            <a:picLocks noChangeAspect="1" noChangeArrowheads="1"/>
          </p:cNvPicPr>
          <p:nvPr/>
        </p:nvPicPr>
        <p:blipFill>
          <a:blip r:embed="rId2"/>
          <a:srcRect/>
          <a:stretch>
            <a:fillRect/>
          </a:stretch>
        </p:blipFill>
        <p:spPr bwMode="auto">
          <a:xfrm>
            <a:off x="155575" y="304800"/>
            <a:ext cx="8531225" cy="2047875"/>
          </a:xfrm>
          <a:prstGeom prst="rect">
            <a:avLst/>
          </a:prstGeom>
          <a:noFill/>
        </p:spPr>
      </p:pic>
      <p:pic>
        <p:nvPicPr>
          <p:cNvPr id="97283" name="Picture 3"/>
          <p:cNvPicPr>
            <a:picLocks noChangeAspect="1" noChangeArrowheads="1"/>
          </p:cNvPicPr>
          <p:nvPr/>
        </p:nvPicPr>
        <p:blipFill>
          <a:blip r:embed="rId3"/>
          <a:srcRect/>
          <a:stretch>
            <a:fillRect/>
          </a:stretch>
        </p:blipFill>
        <p:spPr bwMode="auto">
          <a:xfrm>
            <a:off x="533400" y="2514601"/>
            <a:ext cx="8077200" cy="2514599"/>
          </a:xfrm>
          <a:prstGeom prst="rect">
            <a:avLst/>
          </a:prstGeom>
          <a:noFill/>
          <a:ln w="9525">
            <a:noFill/>
            <a:miter lim="800000"/>
            <a:headEnd/>
            <a:tailEnd/>
          </a:ln>
          <a:effectLst/>
        </p:spPr>
      </p:pic>
      <p:pic>
        <p:nvPicPr>
          <p:cNvPr id="97284" name="Picture 4"/>
          <p:cNvPicPr>
            <a:picLocks noChangeAspect="1" noChangeArrowheads="1"/>
          </p:cNvPicPr>
          <p:nvPr/>
        </p:nvPicPr>
        <p:blipFill>
          <a:blip r:embed="rId4"/>
          <a:srcRect/>
          <a:stretch>
            <a:fillRect/>
          </a:stretch>
        </p:blipFill>
        <p:spPr bwMode="auto">
          <a:xfrm>
            <a:off x="533401" y="5243512"/>
            <a:ext cx="8305800" cy="13858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MICROBES IN HOUSEHOLD PRODUCTS-BACTERIA</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Production of curd from milk.</a:t>
            </a:r>
          </a:p>
          <a:p>
            <a:pPr algn="just"/>
            <a:r>
              <a:rPr lang="en-US" dirty="0" smtClean="0"/>
              <a:t> Micro-organisms such as </a:t>
            </a:r>
            <a:r>
              <a:rPr lang="en-US" i="1" dirty="0" smtClean="0"/>
              <a:t>Lactobacillus and others </a:t>
            </a:r>
            <a:r>
              <a:rPr lang="en-US" dirty="0" smtClean="0"/>
              <a:t>commonly called </a:t>
            </a:r>
            <a:r>
              <a:rPr lang="en-US" b="1" dirty="0" smtClean="0"/>
              <a:t>lactic acid bacteria (LAB) </a:t>
            </a:r>
            <a:r>
              <a:rPr lang="en-US" dirty="0" smtClean="0"/>
              <a:t>grow in milk and convert it to curd.</a:t>
            </a:r>
          </a:p>
          <a:p>
            <a:pPr algn="just"/>
            <a:r>
              <a:rPr lang="en-US" dirty="0" smtClean="0"/>
              <a:t>A.LAB produce acids that coagulate and partially digest the milk proteins. A small amount of curd added to the</a:t>
            </a:r>
          </a:p>
          <a:p>
            <a:pPr algn="just"/>
            <a:r>
              <a:rPr lang="en-US" dirty="0" smtClean="0"/>
              <a:t>B. LAB improves its nutritional quality by increasing vitamin B12.</a:t>
            </a:r>
          </a:p>
          <a:p>
            <a:pPr algn="just"/>
            <a:r>
              <a:rPr lang="en-US" dirty="0" smtClean="0"/>
              <a:t>C. In our stomach too, the LAB play very beneficial role in checking disease causing microbes.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pic>
        <p:nvPicPr>
          <p:cNvPr id="5" name="Content Placeholder 4" descr="curd-250x250.png"/>
          <p:cNvPicPr>
            <a:picLocks noGrp="1" noChangeAspect="1"/>
          </p:cNvPicPr>
          <p:nvPr>
            <p:ph sz="half" idx="1"/>
          </p:nvPr>
        </p:nvPicPr>
        <p:blipFill>
          <a:blip r:embed="rId2" cstate="print"/>
          <a:stretch>
            <a:fillRect/>
          </a:stretch>
        </p:blipFill>
        <p:spPr>
          <a:xfrm>
            <a:off x="609600" y="1905000"/>
            <a:ext cx="3505200" cy="4267200"/>
          </a:xfrm>
          <a:prstGeom prst="rect">
            <a:avLst/>
          </a:prstGeom>
        </p:spPr>
      </p:pic>
      <p:pic>
        <p:nvPicPr>
          <p:cNvPr id="6" name="Content Placeholder 5" descr="lactobacillus-R52_big.jpg"/>
          <p:cNvPicPr>
            <a:picLocks noGrp="1" noChangeAspect="1"/>
          </p:cNvPicPr>
          <p:nvPr>
            <p:ph sz="half" idx="2"/>
          </p:nvPr>
        </p:nvPicPr>
        <p:blipFill>
          <a:blip r:embed="rId3" cstate="print"/>
          <a:stretch>
            <a:fillRect/>
          </a:stretch>
        </p:blipFill>
        <p:spPr>
          <a:xfrm>
            <a:off x="4648200" y="1981200"/>
            <a:ext cx="4038600" cy="4123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a:t>
            </a:r>
            <a:endParaRPr lang="en-US" dirty="0"/>
          </a:p>
        </p:txBody>
      </p:sp>
      <p:sp>
        <p:nvSpPr>
          <p:cNvPr id="3" name="Content Placeholder 2"/>
          <p:cNvSpPr>
            <a:spLocks noGrp="1"/>
          </p:cNvSpPr>
          <p:nvPr>
            <p:ph idx="1"/>
          </p:nvPr>
        </p:nvSpPr>
        <p:spPr/>
        <p:txBody>
          <a:bodyPr>
            <a:normAutofit/>
          </a:bodyPr>
          <a:lstStyle/>
          <a:p>
            <a:pPr algn="just"/>
            <a:r>
              <a:rPr lang="en-US" dirty="0" smtClean="0"/>
              <a:t>The dough, which is used for making foods such as </a:t>
            </a:r>
            <a:r>
              <a:rPr lang="en-US" i="1" dirty="0" err="1" smtClean="0"/>
              <a:t>dosa</a:t>
            </a:r>
            <a:r>
              <a:rPr lang="en-US" i="1" dirty="0" smtClean="0"/>
              <a:t> and </a:t>
            </a:r>
            <a:r>
              <a:rPr lang="en-US" i="1" dirty="0" err="1" smtClean="0"/>
              <a:t>idli</a:t>
            </a:r>
            <a:r>
              <a:rPr lang="en-US" i="1" dirty="0" smtClean="0"/>
              <a:t> is </a:t>
            </a:r>
            <a:r>
              <a:rPr lang="en-US" dirty="0" smtClean="0"/>
              <a:t>also fermented by bacteria ,</a:t>
            </a:r>
            <a:r>
              <a:rPr lang="en-US" i="1" dirty="0" err="1" smtClean="0"/>
              <a:t>Saccharomyces</a:t>
            </a:r>
            <a:r>
              <a:rPr lang="en-US" i="1" dirty="0" smtClean="0"/>
              <a:t> </a:t>
            </a:r>
            <a:r>
              <a:rPr lang="en-US" i="1" dirty="0" err="1" smtClean="0"/>
              <a:t>cerevisae</a:t>
            </a:r>
            <a:r>
              <a:rPr lang="en-US" i="1" dirty="0" smtClean="0"/>
              <a:t> commonly called yeast.</a:t>
            </a:r>
          </a:p>
          <a:p>
            <a:pPr algn="just"/>
            <a:r>
              <a:rPr lang="en-US" dirty="0" smtClean="0"/>
              <a:t> The puffed-up appearance of dough is due to the production of CO2 gas.</a:t>
            </a:r>
          </a:p>
          <a:p>
            <a:pPr algn="just"/>
            <a:r>
              <a:rPr lang="en-US" dirty="0" smtClean="0"/>
              <a:t>Similarly the dough, which is used for making bread, is fermented using baker’s yeast (</a:t>
            </a:r>
            <a:r>
              <a:rPr lang="en-US" i="1" dirty="0" err="1" smtClean="0"/>
              <a:t>Saccharomyces</a:t>
            </a:r>
            <a:r>
              <a:rPr lang="en-US" i="1" dirty="0" smtClean="0"/>
              <a:t> </a:t>
            </a:r>
            <a:r>
              <a:rPr lang="en-US" i="1" dirty="0" err="1" smtClean="0"/>
              <a:t>cerevisiae</a:t>
            </a:r>
            <a:r>
              <a:rPr lang="en-US" i="1" dirty="0" smtClean="0"/>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715</TotalTime>
  <Words>2237</Words>
  <Application>Microsoft Office PowerPoint</Application>
  <PresentationFormat>On-screen Show (4:3)</PresentationFormat>
  <Paragraphs>259</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Module</vt:lpstr>
      <vt:lpstr>Slide 1</vt:lpstr>
      <vt:lpstr>USEFUL ASPECTS OF MICROBES</vt:lpstr>
      <vt:lpstr>MICROBES </vt:lpstr>
      <vt:lpstr>Slide 4</vt:lpstr>
      <vt:lpstr>MICROBES IN HOUSEHOLD PRODUCTS</vt:lpstr>
      <vt:lpstr>Slide 6</vt:lpstr>
      <vt:lpstr>MICROBES IN HOUSEHOLD PRODUCTS-BACTERIA</vt:lpstr>
      <vt:lpstr>LAB</vt:lpstr>
      <vt:lpstr>FUNGI</vt:lpstr>
      <vt:lpstr>Slide 10</vt:lpstr>
      <vt:lpstr>TODDY</vt:lpstr>
      <vt:lpstr>Slide 12</vt:lpstr>
      <vt:lpstr>Slide 13</vt:lpstr>
      <vt:lpstr>Slide 14</vt:lpstr>
      <vt:lpstr>MICROBES IN INDUSTRIAL PRODUCTS</vt:lpstr>
      <vt:lpstr>Slide 16</vt:lpstr>
      <vt:lpstr>FERMENTED BEVERAGES (YEAST)</vt:lpstr>
      <vt:lpstr>MICROBES IN INDUSTRIAL PRODUCTS</vt:lpstr>
      <vt:lpstr>Fermented Beverages </vt:lpstr>
      <vt:lpstr>BEVERAGES</vt:lpstr>
      <vt:lpstr>Slide 21</vt:lpstr>
      <vt:lpstr>Slide 22</vt:lpstr>
      <vt:lpstr>ANTIBIOTICS</vt:lpstr>
      <vt:lpstr>Antibiotics cont.</vt:lpstr>
      <vt:lpstr>ANTIBIOTICS</vt:lpstr>
      <vt:lpstr>Slide 26</vt:lpstr>
      <vt:lpstr>SOURCE OF ANTIBIOTICS</vt:lpstr>
      <vt:lpstr>Antibiotics</vt:lpstr>
      <vt:lpstr>CHEMICALS (Organic Acids &amp; Alcohol)</vt:lpstr>
      <vt:lpstr>Chemicals</vt:lpstr>
      <vt:lpstr>ENZYMES</vt:lpstr>
      <vt:lpstr>Enzymes</vt:lpstr>
      <vt:lpstr>BIOACTIVE MOLECULES</vt:lpstr>
      <vt:lpstr>Slide 34</vt:lpstr>
      <vt:lpstr>Bioactive Molecule</vt:lpstr>
      <vt:lpstr>Slide 36</vt:lpstr>
      <vt:lpstr>SEWAGE TREATMENT PLANTS (STPS)</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MYCORRHIZA</vt:lpstr>
      <vt:lpstr>Slide 57</vt:lpstr>
      <vt:lpstr>Slide 58</vt:lpstr>
      <vt:lpstr>Slide 59</vt:lpstr>
      <vt:lpstr>MICROBES(bacteria)</vt:lpstr>
      <vt:lpstr>CYNOBACTERIA</vt:lpstr>
      <vt:lpstr>PRIONS</vt:lpstr>
      <vt:lpstr>Slide 63</vt:lpstr>
      <vt:lpstr>Slide 64</vt:lpstr>
      <vt:lpstr>Slide 65</vt:lpstr>
      <vt:lpstr>Slide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ssgj</dc:creator>
  <cp:lastModifiedBy>ssgj</cp:lastModifiedBy>
  <cp:revision>26</cp:revision>
  <dcterms:created xsi:type="dcterms:W3CDTF">2006-08-16T00:00:00Z</dcterms:created>
  <dcterms:modified xsi:type="dcterms:W3CDTF">2020-10-05T06:36:02Z</dcterms:modified>
</cp:coreProperties>
</file>